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7" r:id="rId1"/>
  </p:sldMasterIdLst>
  <p:notesMasterIdLst>
    <p:notesMasterId r:id="rId17"/>
  </p:notesMasterIdLst>
  <p:sldIdLst>
    <p:sldId id="256" r:id="rId2"/>
    <p:sldId id="257" r:id="rId3"/>
    <p:sldId id="308" r:id="rId4"/>
    <p:sldId id="310" r:id="rId5"/>
    <p:sldId id="307" r:id="rId6"/>
    <p:sldId id="298" r:id="rId7"/>
    <p:sldId id="299" r:id="rId8"/>
    <p:sldId id="261" r:id="rId9"/>
    <p:sldId id="300" r:id="rId10"/>
    <p:sldId id="301" r:id="rId11"/>
    <p:sldId id="302" r:id="rId12"/>
    <p:sldId id="304" r:id="rId13"/>
    <p:sldId id="303" r:id="rId14"/>
    <p:sldId id="305" r:id="rId15"/>
    <p:sldId id="306" r:id="rId16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9AA0A6"/>
          </p15:clr>
        </p15:guide>
        <p15:guide id="2" pos="2880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D0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E054F69D-E9DE-4AF9-BC15-0D390881C0D2}">
  <a:tblStyle styleId="{E054F69D-E9DE-4AF9-BC15-0D390881C0D2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F12FF137-D2A0-4F22-A825-6B6008E8BB84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659" autoAdjust="0"/>
    <p:restoredTop sz="94660"/>
  </p:normalViewPr>
  <p:slideViewPr>
    <p:cSldViewPr snapToGrid="0">
      <p:cViewPr varScale="1">
        <p:scale>
          <a:sx n="134" d="100"/>
          <a:sy n="134" d="100"/>
        </p:scale>
        <p:origin x="132" y="45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g21b6d5bc7bd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1" name="Google Shape;251;g21b6d5bc7bd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g119749cd01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5" name="Google Shape;335;g119749cd011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" name="Google Shape;427;g99f2f57a71_0_20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8" name="Google Shape;428;g99f2f57a71_0_20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247255" y="-44532"/>
            <a:ext cx="9386888" cy="5192849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251970" y="889863"/>
            <a:ext cx="6636259" cy="3358450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9428" y="1556628"/>
            <a:ext cx="6509936" cy="1311547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4050" spc="-113">
                <a:solidFill>
                  <a:srgbClr val="FFFE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9428" y="2929700"/>
            <a:ext cx="6505070" cy="991940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350" b="0">
                <a:solidFill>
                  <a:srgbClr val="FFFEFF"/>
                </a:solidFill>
              </a:defRPr>
            </a:lvl1pPr>
            <a:lvl2pPr marL="342900" indent="0" algn="ctr">
              <a:buNone/>
              <a:defRPr sz="135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3504" y="240030"/>
            <a:ext cx="2743200" cy="24003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6/6/2023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3504" y="4670298"/>
            <a:ext cx="7941564" cy="24003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52410" y="240030"/>
            <a:ext cx="685800" cy="240030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821018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313135" y="0"/>
            <a:ext cx="9438086" cy="5139929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600108" y="1274692"/>
            <a:ext cx="2755857" cy="2602816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474" y="1762444"/>
            <a:ext cx="2625897" cy="184233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32488" y="596039"/>
            <a:ext cx="4706276" cy="394281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6937824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9438086" cy="5139929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5789211" y="1274692"/>
            <a:ext cx="2755857" cy="2602816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855578" y="1762444"/>
            <a:ext cx="2625896" cy="184233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2060" y="598834"/>
            <a:ext cx="4701467" cy="3942977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3504" y="240030"/>
            <a:ext cx="2743200" cy="24003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3504" y="4670298"/>
            <a:ext cx="7941564" cy="24003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52410" y="240030"/>
            <a:ext cx="685800" cy="240030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8625493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 txBox="1">
            <a:spLocks noGrp="1"/>
          </p:cNvSpPr>
          <p:nvPr>
            <p:ph type="title"/>
          </p:nvPr>
        </p:nvSpPr>
        <p:spPr>
          <a:xfrm>
            <a:off x="720000" y="539400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body" idx="1"/>
          </p:nvPr>
        </p:nvSpPr>
        <p:spPr>
          <a:xfrm>
            <a:off x="720000" y="1224100"/>
            <a:ext cx="7704000" cy="337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  <a:defRPr sz="1200">
                <a:solidFill>
                  <a:schemeClr val="dk1"/>
                </a:solidFill>
              </a:defRPr>
            </a:lvl1pPr>
            <a:lvl2pPr marL="914400" lvl="1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oboto Condensed Light"/>
              <a:buChar char="○"/>
              <a:defRPr>
                <a:solidFill>
                  <a:schemeClr val="dk1"/>
                </a:solidFill>
              </a:defRPr>
            </a:lvl2pPr>
            <a:lvl3pPr marL="1371600" lvl="2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oboto Condensed Light"/>
              <a:buChar char="■"/>
              <a:defRPr>
                <a:solidFill>
                  <a:schemeClr val="dk1"/>
                </a:solidFill>
              </a:defRPr>
            </a:lvl3pPr>
            <a:lvl4pPr marL="1828800" lvl="3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oboto Condensed Light"/>
              <a:buChar char="●"/>
              <a:defRPr>
                <a:solidFill>
                  <a:schemeClr val="dk1"/>
                </a:solidFill>
              </a:defRPr>
            </a:lvl4pPr>
            <a:lvl5pPr marL="2286000" lvl="4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oboto Condensed Light"/>
              <a:buChar char="○"/>
              <a:defRPr>
                <a:solidFill>
                  <a:schemeClr val="dk1"/>
                </a:solidFill>
              </a:defRPr>
            </a:lvl5pPr>
            <a:lvl6pPr marL="2743200" lvl="5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oboto Condensed Light"/>
              <a:buChar char="■"/>
              <a:defRPr>
                <a:solidFill>
                  <a:schemeClr val="dk1"/>
                </a:solidFill>
              </a:defRPr>
            </a:lvl6pPr>
            <a:lvl7pPr marL="3200400" lvl="6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oboto Condensed Light"/>
              <a:buChar char="●"/>
              <a:defRPr>
                <a:solidFill>
                  <a:schemeClr val="dk1"/>
                </a:solidFill>
              </a:defRPr>
            </a:lvl7pPr>
            <a:lvl8pPr marL="3657600" lvl="7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oboto Condensed Light"/>
              <a:buChar char="○"/>
              <a:defRPr>
                <a:solidFill>
                  <a:schemeClr val="dk1"/>
                </a:solidFill>
              </a:defRPr>
            </a:lvl8pPr>
            <a:lvl9pPr marL="4114800" lvl="8" indent="-3048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200"/>
              <a:buFont typeface="Roboto Condensed Light"/>
              <a:buChar char="■"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41076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>
            <a:spLocks noGrp="1"/>
          </p:cNvSpPr>
          <p:nvPr>
            <p:ph type="title"/>
          </p:nvPr>
        </p:nvSpPr>
        <p:spPr>
          <a:xfrm>
            <a:off x="713100" y="2702400"/>
            <a:ext cx="4440600" cy="1256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title" idx="2" hasCustomPrompt="1"/>
          </p:nvPr>
        </p:nvSpPr>
        <p:spPr>
          <a:xfrm>
            <a:off x="2167700" y="1185150"/>
            <a:ext cx="1531500" cy="1066500"/>
          </a:xfrm>
          <a:prstGeom prst="rect">
            <a:avLst/>
          </a:prstGeom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292314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313135" y="0"/>
            <a:ext cx="9438086" cy="5139929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600108" y="1274692"/>
            <a:ext cx="2755857" cy="2602816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474" y="1762444"/>
            <a:ext cx="2624234" cy="184233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38836" y="602389"/>
            <a:ext cx="4711405" cy="3936467"/>
          </a:xfrm>
        </p:spPr>
        <p:txBody>
          <a:bodyPr anchor="ctr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0381282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247255" y="-44532"/>
            <a:ext cx="9386888" cy="5192849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2444659" y="889863"/>
            <a:ext cx="4249609" cy="3358450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162" y="1556047"/>
            <a:ext cx="4117668" cy="1267043"/>
          </a:xfrm>
        </p:spPr>
        <p:txBody>
          <a:bodyPr bIns="0" anchor="b">
            <a:normAutofit/>
          </a:bodyPr>
          <a:lstStyle>
            <a:lvl1pPr algn="ctr">
              <a:defRPr sz="3300">
                <a:solidFill>
                  <a:srgbClr val="FFFE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08162" y="2885138"/>
            <a:ext cx="4117667" cy="1037828"/>
          </a:xfrm>
        </p:spPr>
        <p:txBody>
          <a:bodyPr tIns="0">
            <a:normAutofit/>
          </a:bodyPr>
          <a:lstStyle>
            <a:lvl1pPr marL="0" indent="0" algn="ctr">
              <a:buNone/>
              <a:defRPr sz="1350">
                <a:solidFill>
                  <a:srgbClr val="FFFEFF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3504" y="240030"/>
            <a:ext cx="2743200" cy="24003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3504" y="4670298"/>
            <a:ext cx="7941564" cy="24003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52410" y="240030"/>
            <a:ext cx="685800" cy="240030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9667588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313135" y="0"/>
            <a:ext cx="9438086" cy="5139929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600108" y="1274692"/>
            <a:ext cx="2755857" cy="2602816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750" y="1754752"/>
            <a:ext cx="2625621" cy="1852549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40659" y="602391"/>
            <a:ext cx="4702193" cy="17869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38835" y="2754121"/>
            <a:ext cx="4704017" cy="178769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3504" y="240030"/>
            <a:ext cx="2743200" cy="24003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03504" y="4670298"/>
            <a:ext cx="7941564" cy="24003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2410" y="240030"/>
            <a:ext cx="685800" cy="240030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4034064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313135" y="0"/>
            <a:ext cx="9438086" cy="5139929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600108" y="1274692"/>
            <a:ext cx="2755857" cy="2602816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751" y="1772937"/>
            <a:ext cx="2625621" cy="1845373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43853" y="602389"/>
            <a:ext cx="4698816" cy="51435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165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43979" y="1116739"/>
            <a:ext cx="4698263" cy="127264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38989" y="2749415"/>
            <a:ext cx="4698311" cy="51435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165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38835" y="3263765"/>
            <a:ext cx="4699191" cy="1278045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3504" y="240030"/>
            <a:ext cx="2743200" cy="24003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03504" y="4670298"/>
            <a:ext cx="7941564" cy="24003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852410" y="240030"/>
            <a:ext cx="685800" cy="240030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4817633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13135" y="0"/>
            <a:ext cx="9438086" cy="5139929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600108" y="1274692"/>
            <a:ext cx="2755857" cy="2602816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474" y="1762444"/>
            <a:ext cx="2625897" cy="184233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824584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3504" y="240030"/>
            <a:ext cx="2743200" cy="24003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03504" y="4670298"/>
            <a:ext cx="7941564" cy="24003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852410" y="240030"/>
            <a:ext cx="685800" cy="240030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9115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313135" y="0"/>
            <a:ext cx="9438086" cy="5139929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600108" y="1274692"/>
            <a:ext cx="2755857" cy="2602816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474" y="1764019"/>
            <a:ext cx="2625898" cy="917474"/>
          </a:xfrm>
        </p:spPr>
        <p:txBody>
          <a:bodyPr bIns="0" anchor="b">
            <a:noAutofit/>
          </a:bodyPr>
          <a:lstStyle>
            <a:lvl1pPr algn="ctr">
              <a:defRPr sz="2400">
                <a:solidFill>
                  <a:srgbClr val="FFFE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32488" y="602107"/>
            <a:ext cx="4706276" cy="3937455"/>
          </a:xfrm>
        </p:spPr>
        <p:txBody>
          <a:bodyPr anchor="ctr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6474" y="2685140"/>
            <a:ext cx="2625898" cy="915873"/>
          </a:xfrm>
        </p:spPr>
        <p:txBody>
          <a:bodyPr/>
          <a:lstStyle>
            <a:lvl1pPr marL="0" indent="0" algn="ctr">
              <a:buNone/>
              <a:defRPr sz="1200">
                <a:solidFill>
                  <a:srgbClr val="FFFEFF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139636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247255" y="-44532"/>
            <a:ext cx="9386888" cy="5192849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604002" y="1273749"/>
            <a:ext cx="4456155" cy="2602816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57632" y="0"/>
            <a:ext cx="3486368" cy="51435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4082" y="1770191"/>
            <a:ext cx="4332485" cy="883524"/>
          </a:xfrm>
        </p:spPr>
        <p:txBody>
          <a:bodyPr bIns="0" anchor="b">
            <a:normAutofit/>
          </a:bodyPr>
          <a:lstStyle>
            <a:lvl1pPr>
              <a:defRPr sz="2700">
                <a:solidFill>
                  <a:srgbClr val="FFFE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4082" y="2658759"/>
            <a:ext cx="4332485" cy="955649"/>
          </a:xfrm>
        </p:spPr>
        <p:txBody>
          <a:bodyPr>
            <a:normAutofit/>
          </a:bodyPr>
          <a:lstStyle>
            <a:lvl1pPr marL="0" indent="0" algn="ctr">
              <a:buNone/>
              <a:defRPr sz="1350">
                <a:solidFill>
                  <a:srgbClr val="FFFEFF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3504" y="240030"/>
            <a:ext cx="2743200" cy="24003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03505" y="4670298"/>
            <a:ext cx="4456652" cy="24003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371283" y="240030"/>
            <a:ext cx="685800" cy="240030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2847478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8371" y="1768794"/>
            <a:ext cx="2624000" cy="1842364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6237" y="596039"/>
            <a:ext cx="4462527" cy="39428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3504" y="240030"/>
            <a:ext cx="2743200" cy="2400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6/6/2023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3504" y="4670298"/>
            <a:ext cx="7941564" cy="2400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52410" y="240030"/>
            <a:ext cx="685800" cy="2400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537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90" r:id="rId12"/>
    <p:sldLayoutId id="2147483691" r:id="rId13"/>
  </p:sldLayoutIdLst>
  <p:hf hdr="0" ftr="0" dt="0"/>
  <p:txStyles>
    <p:titleStyle>
      <a:lvl1pPr algn="ctr" defTabSz="685800" rtl="0" eaLnBrk="1" latinLnBrk="0" hangingPunct="1">
        <a:lnSpc>
          <a:spcPct val="85000"/>
        </a:lnSpc>
        <a:spcBef>
          <a:spcPct val="0"/>
        </a:spcBef>
        <a:buNone/>
        <a:defRPr sz="3000" b="0" i="0" kern="1200" cap="none" spc="-113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20000"/>
        </a:lnSpc>
        <a:spcBef>
          <a:spcPts val="75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35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05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31"/>
          <p:cNvSpPr txBox="1">
            <a:spLocks noGrp="1"/>
          </p:cNvSpPr>
          <p:nvPr>
            <p:ph type="ctrTitle"/>
          </p:nvPr>
        </p:nvSpPr>
        <p:spPr>
          <a:xfrm>
            <a:off x="1580620" y="2485053"/>
            <a:ext cx="5757680" cy="129959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70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en" sz="70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resupuesto </a:t>
            </a:r>
            <a:r>
              <a:rPr lang="en" sz="70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Ciudadano </a:t>
            </a:r>
            <a:r>
              <a:rPr lang="en" sz="70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2023</a:t>
            </a:r>
            <a:endParaRPr sz="7000" b="1" u="sng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2" name="Imagen 8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5295" y="72490"/>
            <a:ext cx="2906000" cy="1557261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5" name="5 CuadroTexto"/>
          <p:cNvSpPr txBox="1"/>
          <p:nvPr/>
        </p:nvSpPr>
        <p:spPr>
          <a:xfrm>
            <a:off x="6222548" y="4176529"/>
            <a:ext cx="25922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b="1" i="1" dirty="0" smtClean="0">
                <a:solidFill>
                  <a:schemeClr val="tx1"/>
                </a:solidFill>
              </a:rPr>
              <a:t>“Grande </a:t>
            </a:r>
            <a:r>
              <a:rPr lang="es-MX" b="1" i="1" dirty="0">
                <a:solidFill>
                  <a:schemeClr val="tx1"/>
                </a:solidFill>
              </a:rPr>
              <a:t>como su </a:t>
            </a:r>
            <a:r>
              <a:rPr lang="es-MX" b="1" i="1" dirty="0" smtClean="0">
                <a:solidFill>
                  <a:schemeClr val="tx1"/>
                </a:solidFill>
              </a:rPr>
              <a:t>gente” </a:t>
            </a:r>
            <a:endParaRPr lang="es-MX" b="1" i="1" dirty="0">
              <a:solidFill>
                <a:schemeClr val="tx1"/>
              </a:solidFill>
            </a:endParaRPr>
          </a:p>
        </p:txBody>
      </p:sp>
      <p:sp>
        <p:nvSpPr>
          <p:cNvPr id="6" name="Google Shape;254;p31"/>
          <p:cNvSpPr txBox="1">
            <a:spLocks/>
          </p:cNvSpPr>
          <p:nvPr/>
        </p:nvSpPr>
        <p:spPr>
          <a:xfrm>
            <a:off x="1418254" y="296273"/>
            <a:ext cx="6806455" cy="129959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b" anchorCtr="0">
            <a:noAutofit/>
          </a:bodyPr>
          <a:lstStyle>
            <a:lvl1pPr algn="ctr" defTabSz="6858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050" b="0" i="0" kern="1200" cap="none" spc="-113">
                <a:solidFill>
                  <a:srgbClr val="FFFEFF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  <a:buClrTx/>
              <a:buFontTx/>
            </a:pPr>
            <a:r>
              <a:rPr lang="es-MX" sz="4000" b="1" dirty="0" smtClean="0">
                <a:solidFill>
                  <a:schemeClr val="tx1"/>
                </a:solidFill>
              </a:rPr>
              <a:t>Ayuntamiento de</a:t>
            </a:r>
            <a:endParaRPr lang="es-MX" sz="4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8258395"/>
              </p:ext>
            </p:extLst>
          </p:nvPr>
        </p:nvGraphicFramePr>
        <p:xfrm>
          <a:off x="1828800" y="978069"/>
          <a:ext cx="5375729" cy="2561342"/>
        </p:xfrm>
        <a:graphic>
          <a:graphicData uri="http://schemas.openxmlformats.org/drawingml/2006/table">
            <a:tbl>
              <a:tblPr/>
              <a:tblGrid>
                <a:gridCol w="3795840">
                  <a:extLst>
                    <a:ext uri="{9D8B030D-6E8A-4147-A177-3AD203B41FA5}">
                      <a16:colId xmlns:a16="http://schemas.microsoft.com/office/drawing/2014/main" val="3467954301"/>
                    </a:ext>
                  </a:extLst>
                </a:gridCol>
                <a:gridCol w="1579889">
                  <a:extLst>
                    <a:ext uri="{9D8B030D-6E8A-4147-A177-3AD203B41FA5}">
                      <a16:colId xmlns:a16="http://schemas.microsoft.com/office/drawing/2014/main" val="1857331595"/>
                    </a:ext>
                  </a:extLst>
                </a:gridCol>
              </a:tblGrid>
              <a:tr h="218296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MUNICIPIO DE HUIMANGUILLO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6733078"/>
                  </a:ext>
                </a:extLst>
              </a:tr>
              <a:tr h="218296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PRESUPUESTO DE EGRESOS PARA EL EJERCICIO 2023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4425701"/>
                  </a:ext>
                </a:extLst>
              </a:tr>
              <a:tr h="218296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CLASIFICACION POR TIPO DE GASTO INICIAL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0904360"/>
                  </a:ext>
                </a:extLst>
              </a:tr>
              <a:tr h="218296"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TIPO DE GASTO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AUTORIZADO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084230"/>
                  </a:ext>
                </a:extLst>
              </a:tr>
              <a:tr h="218296"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GASTO CORRIENTE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$ 1,027,482,473.00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3433820"/>
                  </a:ext>
                </a:extLst>
              </a:tr>
              <a:tr h="218296"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GASTO DE CAPITAL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1572035"/>
                  </a:ext>
                </a:extLst>
              </a:tr>
              <a:tr h="409566"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AMORTIZACION DE LA DEUDA Y DISMINUCION DE PASIVOS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0621528"/>
                  </a:ext>
                </a:extLst>
              </a:tr>
              <a:tr h="405408"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PENSIONES Y JUBILACIONES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7739961"/>
                  </a:ext>
                </a:extLst>
              </a:tr>
              <a:tr h="218296"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PARTICIPACIONES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7457260"/>
                  </a:ext>
                </a:extLst>
              </a:tr>
              <a:tr h="218296">
                <a:tc>
                  <a:txBody>
                    <a:bodyPr/>
                    <a:lstStyle/>
                    <a:p>
                      <a:pPr algn="r" fontAlgn="b"/>
                      <a:r>
                        <a:rPr lang="es-MX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$ 1,027,482,473.00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7310026"/>
                  </a:ext>
                </a:extLst>
              </a:tr>
            </a:tbl>
          </a:graphicData>
        </a:graphic>
      </p:graphicFrame>
      <p:sp>
        <p:nvSpPr>
          <p:cNvPr id="3" name="5 CuadroTexto"/>
          <p:cNvSpPr txBox="1"/>
          <p:nvPr/>
        </p:nvSpPr>
        <p:spPr>
          <a:xfrm>
            <a:off x="5762238" y="4381802"/>
            <a:ext cx="25922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b="1" i="1" dirty="0" smtClean="0">
                <a:solidFill>
                  <a:schemeClr val="tx1"/>
                </a:solidFill>
              </a:rPr>
              <a:t>“Grande </a:t>
            </a:r>
            <a:r>
              <a:rPr lang="es-MX" b="1" i="1" dirty="0">
                <a:solidFill>
                  <a:schemeClr val="tx1"/>
                </a:solidFill>
              </a:rPr>
              <a:t>como su </a:t>
            </a:r>
            <a:r>
              <a:rPr lang="es-MX" b="1" i="1" dirty="0" smtClean="0">
                <a:solidFill>
                  <a:schemeClr val="tx1"/>
                </a:solidFill>
              </a:rPr>
              <a:t>gente” </a:t>
            </a:r>
            <a:endParaRPr lang="es-MX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20937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¿Cómo se gasta?</a:t>
            </a:r>
            <a:endParaRPr lang="es-MX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0000" y="1816358"/>
            <a:ext cx="7704000" cy="2812423"/>
          </a:xfrm>
        </p:spPr>
        <p:txBody>
          <a:bodyPr/>
          <a:lstStyle/>
          <a:p>
            <a:r>
              <a:rPr lang="es-MX" sz="1600" dirty="0"/>
              <a:t>La Clasificación por Objeto del Gasto informa sobre cómo se gasta en los diferentes bienes y servicios que puede adquirir el gobierno y se ordena según su naturaleza económica como: </a:t>
            </a:r>
            <a:endParaRPr lang="es-MX" sz="1600" dirty="0" smtClean="0"/>
          </a:p>
          <a:p>
            <a:pPr marL="152400" indent="0">
              <a:buNone/>
            </a:pPr>
            <a:endParaRPr lang="es-MX" sz="1600" dirty="0" smtClean="0"/>
          </a:p>
          <a:p>
            <a:r>
              <a:rPr lang="es-MX" sz="1600" dirty="0" smtClean="0"/>
              <a:t>Corrientes</a:t>
            </a:r>
          </a:p>
          <a:p>
            <a:r>
              <a:rPr lang="es-MX" sz="1600" dirty="0" smtClean="0"/>
              <a:t>De </a:t>
            </a:r>
            <a:r>
              <a:rPr lang="es-MX" sz="1600" dirty="0"/>
              <a:t>capital </a:t>
            </a:r>
            <a:endParaRPr lang="es-MX" sz="1600" dirty="0" smtClean="0"/>
          </a:p>
          <a:p>
            <a:r>
              <a:rPr lang="es-MX" sz="1600" dirty="0" smtClean="0"/>
              <a:t>Financieros.</a:t>
            </a:r>
            <a:endParaRPr lang="es-MX" sz="1600" dirty="0"/>
          </a:p>
        </p:txBody>
      </p:sp>
      <p:sp>
        <p:nvSpPr>
          <p:cNvPr id="4" name="5 CuadroTexto"/>
          <p:cNvSpPr txBox="1"/>
          <p:nvPr/>
        </p:nvSpPr>
        <p:spPr>
          <a:xfrm>
            <a:off x="5743576" y="4394243"/>
            <a:ext cx="25922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b="1" i="1" dirty="0" smtClean="0">
                <a:solidFill>
                  <a:schemeClr val="tx1"/>
                </a:solidFill>
              </a:rPr>
              <a:t>“Grande </a:t>
            </a:r>
            <a:r>
              <a:rPr lang="es-MX" b="1" i="1" dirty="0">
                <a:solidFill>
                  <a:schemeClr val="tx1"/>
                </a:solidFill>
              </a:rPr>
              <a:t>como su </a:t>
            </a:r>
            <a:r>
              <a:rPr lang="es-MX" b="1" i="1" dirty="0" smtClean="0">
                <a:solidFill>
                  <a:schemeClr val="tx1"/>
                </a:solidFill>
              </a:rPr>
              <a:t>gente” </a:t>
            </a:r>
            <a:endParaRPr lang="es-MX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17972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 CuadroTexto"/>
          <p:cNvSpPr txBox="1"/>
          <p:nvPr/>
        </p:nvSpPr>
        <p:spPr>
          <a:xfrm>
            <a:off x="5600507" y="4213851"/>
            <a:ext cx="25922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b="1" i="1" dirty="0" smtClean="0">
                <a:solidFill>
                  <a:schemeClr val="tx1"/>
                </a:solidFill>
              </a:rPr>
              <a:t>“Grande </a:t>
            </a:r>
            <a:r>
              <a:rPr lang="es-MX" b="1" i="1" dirty="0">
                <a:solidFill>
                  <a:schemeClr val="tx1"/>
                </a:solidFill>
              </a:rPr>
              <a:t>como su </a:t>
            </a:r>
            <a:r>
              <a:rPr lang="es-MX" b="1" i="1" dirty="0" smtClean="0">
                <a:solidFill>
                  <a:schemeClr val="tx1"/>
                </a:solidFill>
              </a:rPr>
              <a:t>gente” </a:t>
            </a:r>
            <a:endParaRPr lang="es-MX" b="1" i="1" dirty="0">
              <a:solidFill>
                <a:schemeClr val="tx1"/>
              </a:solidFill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9827" y="1170497"/>
            <a:ext cx="6339938" cy="2686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28999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" name="Group 3"/>
          <p:cNvGrpSpPr>
            <a:grpSpLocks/>
          </p:cNvGrpSpPr>
          <p:nvPr/>
        </p:nvGrpSpPr>
        <p:grpSpPr bwMode="auto">
          <a:xfrm>
            <a:off x="-158750" y="266700"/>
            <a:ext cx="8756650" cy="4673600"/>
            <a:chOff x="156" y="713"/>
            <a:chExt cx="5264" cy="3120"/>
          </a:xfrm>
        </p:grpSpPr>
        <p:sp>
          <p:nvSpPr>
            <p:cNvPr id="97" name="Rectangle 4"/>
            <p:cNvSpPr>
              <a:spLocks noChangeArrowheads="1"/>
            </p:cNvSpPr>
            <p:nvPr/>
          </p:nvSpPr>
          <p:spPr bwMode="auto">
            <a:xfrm>
              <a:off x="162" y="713"/>
              <a:ext cx="34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s-ES" sz="17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es-ES" sz="2400">
                <a:latin typeface="Times" pitchFamily="18" charset="0"/>
              </a:endParaRPr>
            </a:p>
          </p:txBody>
        </p:sp>
        <p:sp>
          <p:nvSpPr>
            <p:cNvPr id="98" name="Rectangle 5"/>
            <p:cNvSpPr>
              <a:spLocks noChangeArrowheads="1"/>
            </p:cNvSpPr>
            <p:nvPr/>
          </p:nvSpPr>
          <p:spPr bwMode="auto">
            <a:xfrm>
              <a:off x="159" y="847"/>
              <a:ext cx="724" cy="337"/>
            </a:xfrm>
            <a:prstGeom prst="rect">
              <a:avLst/>
            </a:prstGeom>
            <a:solidFill>
              <a:srgbClr val="CC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99" name="Rectangle 6"/>
            <p:cNvSpPr>
              <a:spLocks noChangeArrowheads="1"/>
            </p:cNvSpPr>
            <p:nvPr/>
          </p:nvSpPr>
          <p:spPr bwMode="auto">
            <a:xfrm>
              <a:off x="159" y="847"/>
              <a:ext cx="724" cy="337"/>
            </a:xfrm>
            <a:prstGeom prst="rect">
              <a:avLst/>
            </a:prstGeom>
            <a:noFill/>
            <a:ln w="11113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100" name="Rectangle 7"/>
            <p:cNvSpPr>
              <a:spLocks noChangeArrowheads="1"/>
            </p:cNvSpPr>
            <p:nvPr/>
          </p:nvSpPr>
          <p:spPr bwMode="auto">
            <a:xfrm>
              <a:off x="194" y="961"/>
              <a:ext cx="490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s-ES" sz="1200" b="1">
                  <a:solidFill>
                    <a:srgbClr val="000000"/>
                  </a:solidFill>
                </a:rPr>
                <a:t>PLANEACI</a:t>
              </a:r>
              <a:endParaRPr lang="es-ES" sz="2400">
                <a:latin typeface="Times" pitchFamily="18" charset="0"/>
              </a:endParaRPr>
            </a:p>
          </p:txBody>
        </p:sp>
        <p:sp>
          <p:nvSpPr>
            <p:cNvPr id="101" name="Rectangle 8"/>
            <p:cNvSpPr>
              <a:spLocks noChangeArrowheads="1"/>
            </p:cNvSpPr>
            <p:nvPr/>
          </p:nvSpPr>
          <p:spPr bwMode="auto">
            <a:xfrm>
              <a:off x="701" y="961"/>
              <a:ext cx="75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s-ES" sz="1200" b="1">
                  <a:solidFill>
                    <a:srgbClr val="000000"/>
                  </a:solidFill>
                </a:rPr>
                <a:t>Ó</a:t>
              </a:r>
              <a:endParaRPr lang="es-ES" sz="2400">
                <a:latin typeface="Times" pitchFamily="18" charset="0"/>
              </a:endParaRPr>
            </a:p>
          </p:txBody>
        </p:sp>
        <p:sp>
          <p:nvSpPr>
            <p:cNvPr id="102" name="Rectangle 9"/>
            <p:cNvSpPr>
              <a:spLocks noChangeArrowheads="1"/>
            </p:cNvSpPr>
            <p:nvPr/>
          </p:nvSpPr>
          <p:spPr bwMode="auto">
            <a:xfrm>
              <a:off x="780" y="961"/>
              <a:ext cx="6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s-ES" sz="1200" b="1">
                  <a:solidFill>
                    <a:srgbClr val="000000"/>
                  </a:solidFill>
                </a:rPr>
                <a:t>N</a:t>
              </a:r>
              <a:endParaRPr lang="es-ES" sz="2400">
                <a:latin typeface="Times" pitchFamily="18" charset="0"/>
              </a:endParaRPr>
            </a:p>
          </p:txBody>
        </p:sp>
        <p:sp>
          <p:nvSpPr>
            <p:cNvPr id="103" name="Rectangle 10"/>
            <p:cNvSpPr>
              <a:spLocks noChangeArrowheads="1"/>
            </p:cNvSpPr>
            <p:nvPr/>
          </p:nvSpPr>
          <p:spPr bwMode="auto">
            <a:xfrm>
              <a:off x="1204" y="1706"/>
              <a:ext cx="724" cy="337"/>
            </a:xfrm>
            <a:prstGeom prst="rect">
              <a:avLst/>
            </a:prstGeom>
            <a:noFill/>
            <a:ln w="11113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104" name="Rectangle 11"/>
            <p:cNvSpPr>
              <a:spLocks noChangeArrowheads="1"/>
            </p:cNvSpPr>
            <p:nvPr/>
          </p:nvSpPr>
          <p:spPr bwMode="auto">
            <a:xfrm>
              <a:off x="1726" y="2153"/>
              <a:ext cx="723" cy="337"/>
            </a:xfrm>
            <a:prstGeom prst="rect">
              <a:avLst/>
            </a:prstGeom>
            <a:solidFill>
              <a:srgbClr val="CC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105" name="Rectangle 12"/>
            <p:cNvSpPr>
              <a:spLocks noChangeArrowheads="1"/>
            </p:cNvSpPr>
            <p:nvPr/>
          </p:nvSpPr>
          <p:spPr bwMode="auto">
            <a:xfrm>
              <a:off x="1726" y="2153"/>
              <a:ext cx="723" cy="337"/>
            </a:xfrm>
            <a:prstGeom prst="rect">
              <a:avLst/>
            </a:prstGeom>
            <a:noFill/>
            <a:ln w="11113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106" name="Rectangle 13"/>
            <p:cNvSpPr>
              <a:spLocks noChangeArrowheads="1"/>
            </p:cNvSpPr>
            <p:nvPr/>
          </p:nvSpPr>
          <p:spPr bwMode="auto">
            <a:xfrm>
              <a:off x="1820" y="2268"/>
              <a:ext cx="517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s-ES" sz="1200" b="1">
                  <a:solidFill>
                    <a:srgbClr val="000000"/>
                  </a:solidFill>
                </a:rPr>
                <a:t>EJERCICIO</a:t>
              </a:r>
              <a:endParaRPr lang="es-ES" sz="2400">
                <a:latin typeface="Times" pitchFamily="18" charset="0"/>
              </a:endParaRPr>
            </a:p>
          </p:txBody>
        </p:sp>
        <p:sp>
          <p:nvSpPr>
            <p:cNvPr id="107" name="Rectangle 14"/>
            <p:cNvSpPr>
              <a:spLocks noChangeArrowheads="1"/>
            </p:cNvSpPr>
            <p:nvPr/>
          </p:nvSpPr>
          <p:spPr bwMode="auto">
            <a:xfrm>
              <a:off x="2329" y="2602"/>
              <a:ext cx="724" cy="336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108" name="Rectangle 15"/>
            <p:cNvSpPr>
              <a:spLocks noChangeArrowheads="1"/>
            </p:cNvSpPr>
            <p:nvPr/>
          </p:nvSpPr>
          <p:spPr bwMode="auto">
            <a:xfrm>
              <a:off x="2329" y="2602"/>
              <a:ext cx="724" cy="336"/>
            </a:xfrm>
            <a:prstGeom prst="rect">
              <a:avLst/>
            </a:prstGeom>
            <a:noFill/>
            <a:ln w="11113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109" name="Rectangle 16"/>
            <p:cNvSpPr>
              <a:spLocks noChangeArrowheads="1"/>
            </p:cNvSpPr>
            <p:nvPr/>
          </p:nvSpPr>
          <p:spPr bwMode="auto">
            <a:xfrm>
              <a:off x="2343" y="2715"/>
              <a:ext cx="673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s-ES" sz="1200" b="1">
                  <a:solidFill>
                    <a:srgbClr val="000000"/>
                  </a:solidFill>
                </a:rPr>
                <a:t>SEGUIMIENTO</a:t>
              </a:r>
              <a:endParaRPr lang="es-ES" sz="2400">
                <a:latin typeface="Times" pitchFamily="18" charset="0"/>
              </a:endParaRPr>
            </a:p>
          </p:txBody>
        </p:sp>
        <p:sp>
          <p:nvSpPr>
            <p:cNvPr id="110" name="Rectangle 17"/>
            <p:cNvSpPr>
              <a:spLocks noChangeArrowheads="1"/>
            </p:cNvSpPr>
            <p:nvPr/>
          </p:nvSpPr>
          <p:spPr bwMode="auto">
            <a:xfrm>
              <a:off x="2853" y="3050"/>
              <a:ext cx="721" cy="336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111" name="Rectangle 18"/>
            <p:cNvSpPr>
              <a:spLocks noChangeArrowheads="1"/>
            </p:cNvSpPr>
            <p:nvPr/>
          </p:nvSpPr>
          <p:spPr bwMode="auto">
            <a:xfrm>
              <a:off x="2853" y="3050"/>
              <a:ext cx="721" cy="336"/>
            </a:xfrm>
            <a:prstGeom prst="rect">
              <a:avLst/>
            </a:prstGeom>
            <a:noFill/>
            <a:ln w="11113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112" name="Rectangle 19"/>
            <p:cNvSpPr>
              <a:spLocks noChangeArrowheads="1"/>
            </p:cNvSpPr>
            <p:nvPr/>
          </p:nvSpPr>
          <p:spPr bwMode="auto">
            <a:xfrm>
              <a:off x="2884" y="3164"/>
              <a:ext cx="490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s-ES" sz="1200" b="1">
                  <a:solidFill>
                    <a:srgbClr val="000000"/>
                  </a:solidFill>
                </a:rPr>
                <a:t>EVALUACI</a:t>
              </a:r>
              <a:endParaRPr lang="es-ES" sz="2400">
                <a:latin typeface="Times" pitchFamily="18" charset="0"/>
              </a:endParaRPr>
            </a:p>
          </p:txBody>
        </p:sp>
        <p:sp>
          <p:nvSpPr>
            <p:cNvPr id="113" name="Freeform 22"/>
            <p:cNvSpPr>
              <a:spLocks noEditPoints="1"/>
            </p:cNvSpPr>
            <p:nvPr/>
          </p:nvSpPr>
          <p:spPr bwMode="auto">
            <a:xfrm>
              <a:off x="997" y="1594"/>
              <a:ext cx="207" cy="306"/>
            </a:xfrm>
            <a:custGeom>
              <a:avLst/>
              <a:gdLst>
                <a:gd name="T0" fmla="*/ 12 w 207"/>
                <a:gd name="T1" fmla="*/ 0 h 306"/>
                <a:gd name="T2" fmla="*/ 12 w 207"/>
                <a:gd name="T3" fmla="*/ 281 h 306"/>
                <a:gd name="T4" fmla="*/ 7 w 207"/>
                <a:gd name="T5" fmla="*/ 275 h 306"/>
                <a:gd name="T6" fmla="*/ 166 w 207"/>
                <a:gd name="T7" fmla="*/ 275 h 306"/>
                <a:gd name="T8" fmla="*/ 166 w 207"/>
                <a:gd name="T9" fmla="*/ 287 h 306"/>
                <a:gd name="T10" fmla="*/ 0 w 207"/>
                <a:gd name="T11" fmla="*/ 287 h 306"/>
                <a:gd name="T12" fmla="*/ 0 w 207"/>
                <a:gd name="T13" fmla="*/ 0 h 306"/>
                <a:gd name="T14" fmla="*/ 12 w 207"/>
                <a:gd name="T15" fmla="*/ 0 h 306"/>
                <a:gd name="T16" fmla="*/ 157 w 207"/>
                <a:gd name="T17" fmla="*/ 257 h 306"/>
                <a:gd name="T18" fmla="*/ 207 w 207"/>
                <a:gd name="T19" fmla="*/ 281 h 306"/>
                <a:gd name="T20" fmla="*/ 157 w 207"/>
                <a:gd name="T21" fmla="*/ 306 h 306"/>
                <a:gd name="T22" fmla="*/ 157 w 207"/>
                <a:gd name="T23" fmla="*/ 257 h 30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07"/>
                <a:gd name="T37" fmla="*/ 0 h 306"/>
                <a:gd name="T38" fmla="*/ 207 w 207"/>
                <a:gd name="T39" fmla="*/ 306 h 30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07" h="306">
                  <a:moveTo>
                    <a:pt x="12" y="0"/>
                  </a:moveTo>
                  <a:lnTo>
                    <a:pt x="12" y="281"/>
                  </a:lnTo>
                  <a:lnTo>
                    <a:pt x="7" y="275"/>
                  </a:lnTo>
                  <a:lnTo>
                    <a:pt x="166" y="275"/>
                  </a:lnTo>
                  <a:lnTo>
                    <a:pt x="166" y="287"/>
                  </a:lnTo>
                  <a:lnTo>
                    <a:pt x="0" y="287"/>
                  </a:lnTo>
                  <a:lnTo>
                    <a:pt x="0" y="0"/>
                  </a:lnTo>
                  <a:lnTo>
                    <a:pt x="12" y="0"/>
                  </a:lnTo>
                  <a:close/>
                  <a:moveTo>
                    <a:pt x="157" y="257"/>
                  </a:moveTo>
                  <a:lnTo>
                    <a:pt x="207" y="281"/>
                  </a:lnTo>
                  <a:lnTo>
                    <a:pt x="157" y="306"/>
                  </a:lnTo>
                  <a:lnTo>
                    <a:pt x="157" y="257"/>
                  </a:lnTo>
                  <a:close/>
                </a:path>
              </a:pathLst>
            </a:custGeom>
            <a:solidFill>
              <a:srgbClr val="FF6600"/>
            </a:solidFill>
            <a:ln w="1588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114" name="Freeform 23"/>
            <p:cNvSpPr>
              <a:spLocks noEditPoints="1"/>
            </p:cNvSpPr>
            <p:nvPr/>
          </p:nvSpPr>
          <p:spPr bwMode="auto">
            <a:xfrm>
              <a:off x="1559" y="2043"/>
              <a:ext cx="167" cy="303"/>
            </a:xfrm>
            <a:custGeom>
              <a:avLst/>
              <a:gdLst>
                <a:gd name="T0" fmla="*/ 13 w 167"/>
                <a:gd name="T1" fmla="*/ 0 h 303"/>
                <a:gd name="T2" fmla="*/ 13 w 167"/>
                <a:gd name="T3" fmla="*/ 278 h 303"/>
                <a:gd name="T4" fmla="*/ 7 w 167"/>
                <a:gd name="T5" fmla="*/ 273 h 303"/>
                <a:gd name="T6" fmla="*/ 126 w 167"/>
                <a:gd name="T7" fmla="*/ 273 h 303"/>
                <a:gd name="T8" fmla="*/ 126 w 167"/>
                <a:gd name="T9" fmla="*/ 285 h 303"/>
                <a:gd name="T10" fmla="*/ 0 w 167"/>
                <a:gd name="T11" fmla="*/ 285 h 303"/>
                <a:gd name="T12" fmla="*/ 0 w 167"/>
                <a:gd name="T13" fmla="*/ 0 h 303"/>
                <a:gd name="T14" fmla="*/ 13 w 167"/>
                <a:gd name="T15" fmla="*/ 0 h 303"/>
                <a:gd name="T16" fmla="*/ 118 w 167"/>
                <a:gd name="T17" fmla="*/ 254 h 303"/>
                <a:gd name="T18" fmla="*/ 167 w 167"/>
                <a:gd name="T19" fmla="*/ 278 h 303"/>
                <a:gd name="T20" fmla="*/ 118 w 167"/>
                <a:gd name="T21" fmla="*/ 303 h 303"/>
                <a:gd name="T22" fmla="*/ 118 w 167"/>
                <a:gd name="T23" fmla="*/ 254 h 303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67"/>
                <a:gd name="T37" fmla="*/ 0 h 303"/>
                <a:gd name="T38" fmla="*/ 167 w 167"/>
                <a:gd name="T39" fmla="*/ 303 h 303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67" h="303">
                  <a:moveTo>
                    <a:pt x="13" y="0"/>
                  </a:moveTo>
                  <a:lnTo>
                    <a:pt x="13" y="278"/>
                  </a:lnTo>
                  <a:lnTo>
                    <a:pt x="7" y="273"/>
                  </a:lnTo>
                  <a:lnTo>
                    <a:pt x="126" y="273"/>
                  </a:lnTo>
                  <a:lnTo>
                    <a:pt x="126" y="285"/>
                  </a:lnTo>
                  <a:lnTo>
                    <a:pt x="0" y="285"/>
                  </a:lnTo>
                  <a:lnTo>
                    <a:pt x="0" y="0"/>
                  </a:lnTo>
                  <a:lnTo>
                    <a:pt x="13" y="0"/>
                  </a:lnTo>
                  <a:close/>
                  <a:moveTo>
                    <a:pt x="118" y="254"/>
                  </a:moveTo>
                  <a:lnTo>
                    <a:pt x="167" y="278"/>
                  </a:lnTo>
                  <a:lnTo>
                    <a:pt x="118" y="303"/>
                  </a:lnTo>
                  <a:lnTo>
                    <a:pt x="118" y="254"/>
                  </a:lnTo>
                  <a:close/>
                </a:path>
              </a:pathLst>
            </a:custGeom>
            <a:solidFill>
              <a:srgbClr val="FF6600"/>
            </a:solidFill>
            <a:ln w="1588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115" name="Freeform 24"/>
            <p:cNvSpPr>
              <a:spLocks noEditPoints="1"/>
            </p:cNvSpPr>
            <p:nvPr/>
          </p:nvSpPr>
          <p:spPr bwMode="auto">
            <a:xfrm>
              <a:off x="2083" y="2490"/>
              <a:ext cx="246" cy="305"/>
            </a:xfrm>
            <a:custGeom>
              <a:avLst/>
              <a:gdLst>
                <a:gd name="T0" fmla="*/ 12 w 246"/>
                <a:gd name="T1" fmla="*/ 0 h 305"/>
                <a:gd name="T2" fmla="*/ 12 w 246"/>
                <a:gd name="T3" fmla="*/ 280 h 305"/>
                <a:gd name="T4" fmla="*/ 5 w 246"/>
                <a:gd name="T5" fmla="*/ 273 h 305"/>
                <a:gd name="T6" fmla="*/ 204 w 246"/>
                <a:gd name="T7" fmla="*/ 273 h 305"/>
                <a:gd name="T8" fmla="*/ 204 w 246"/>
                <a:gd name="T9" fmla="*/ 286 h 305"/>
                <a:gd name="T10" fmla="*/ 0 w 246"/>
                <a:gd name="T11" fmla="*/ 286 h 305"/>
                <a:gd name="T12" fmla="*/ 0 w 246"/>
                <a:gd name="T13" fmla="*/ 0 h 305"/>
                <a:gd name="T14" fmla="*/ 12 w 246"/>
                <a:gd name="T15" fmla="*/ 0 h 305"/>
                <a:gd name="T16" fmla="*/ 196 w 246"/>
                <a:gd name="T17" fmla="*/ 255 h 305"/>
                <a:gd name="T18" fmla="*/ 246 w 246"/>
                <a:gd name="T19" fmla="*/ 280 h 305"/>
                <a:gd name="T20" fmla="*/ 196 w 246"/>
                <a:gd name="T21" fmla="*/ 305 h 305"/>
                <a:gd name="T22" fmla="*/ 196 w 246"/>
                <a:gd name="T23" fmla="*/ 255 h 30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46"/>
                <a:gd name="T37" fmla="*/ 0 h 305"/>
                <a:gd name="T38" fmla="*/ 246 w 246"/>
                <a:gd name="T39" fmla="*/ 305 h 305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46" h="305">
                  <a:moveTo>
                    <a:pt x="12" y="0"/>
                  </a:moveTo>
                  <a:lnTo>
                    <a:pt x="12" y="280"/>
                  </a:lnTo>
                  <a:lnTo>
                    <a:pt x="5" y="273"/>
                  </a:lnTo>
                  <a:lnTo>
                    <a:pt x="204" y="273"/>
                  </a:lnTo>
                  <a:lnTo>
                    <a:pt x="204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12" y="0"/>
                  </a:lnTo>
                  <a:close/>
                  <a:moveTo>
                    <a:pt x="196" y="255"/>
                  </a:moveTo>
                  <a:lnTo>
                    <a:pt x="246" y="280"/>
                  </a:lnTo>
                  <a:lnTo>
                    <a:pt x="196" y="305"/>
                  </a:lnTo>
                  <a:lnTo>
                    <a:pt x="196" y="255"/>
                  </a:lnTo>
                  <a:close/>
                </a:path>
              </a:pathLst>
            </a:custGeom>
            <a:solidFill>
              <a:srgbClr val="FF6600"/>
            </a:solidFill>
            <a:ln w="1588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116" name="Freeform 25"/>
            <p:cNvSpPr>
              <a:spLocks noEditPoints="1"/>
            </p:cNvSpPr>
            <p:nvPr/>
          </p:nvSpPr>
          <p:spPr bwMode="auto">
            <a:xfrm>
              <a:off x="2685" y="2938"/>
              <a:ext cx="168" cy="306"/>
            </a:xfrm>
            <a:custGeom>
              <a:avLst/>
              <a:gdLst>
                <a:gd name="T0" fmla="*/ 13 w 168"/>
                <a:gd name="T1" fmla="*/ 0 h 306"/>
                <a:gd name="T2" fmla="*/ 13 w 168"/>
                <a:gd name="T3" fmla="*/ 281 h 306"/>
                <a:gd name="T4" fmla="*/ 6 w 168"/>
                <a:gd name="T5" fmla="*/ 274 h 306"/>
                <a:gd name="T6" fmla="*/ 126 w 168"/>
                <a:gd name="T7" fmla="*/ 274 h 306"/>
                <a:gd name="T8" fmla="*/ 126 w 168"/>
                <a:gd name="T9" fmla="*/ 286 h 306"/>
                <a:gd name="T10" fmla="*/ 0 w 168"/>
                <a:gd name="T11" fmla="*/ 286 h 306"/>
                <a:gd name="T12" fmla="*/ 0 w 168"/>
                <a:gd name="T13" fmla="*/ 0 h 306"/>
                <a:gd name="T14" fmla="*/ 13 w 168"/>
                <a:gd name="T15" fmla="*/ 0 h 306"/>
                <a:gd name="T16" fmla="*/ 118 w 168"/>
                <a:gd name="T17" fmla="*/ 256 h 306"/>
                <a:gd name="T18" fmla="*/ 168 w 168"/>
                <a:gd name="T19" fmla="*/ 281 h 306"/>
                <a:gd name="T20" fmla="*/ 118 w 168"/>
                <a:gd name="T21" fmla="*/ 306 h 306"/>
                <a:gd name="T22" fmla="*/ 118 w 168"/>
                <a:gd name="T23" fmla="*/ 256 h 30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68"/>
                <a:gd name="T37" fmla="*/ 0 h 306"/>
                <a:gd name="T38" fmla="*/ 168 w 168"/>
                <a:gd name="T39" fmla="*/ 306 h 30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68" h="306">
                  <a:moveTo>
                    <a:pt x="13" y="0"/>
                  </a:moveTo>
                  <a:lnTo>
                    <a:pt x="13" y="281"/>
                  </a:lnTo>
                  <a:lnTo>
                    <a:pt x="6" y="274"/>
                  </a:lnTo>
                  <a:lnTo>
                    <a:pt x="126" y="274"/>
                  </a:lnTo>
                  <a:lnTo>
                    <a:pt x="126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13" y="0"/>
                  </a:lnTo>
                  <a:close/>
                  <a:moveTo>
                    <a:pt x="118" y="256"/>
                  </a:moveTo>
                  <a:lnTo>
                    <a:pt x="168" y="281"/>
                  </a:lnTo>
                  <a:lnTo>
                    <a:pt x="118" y="306"/>
                  </a:lnTo>
                  <a:lnTo>
                    <a:pt x="118" y="256"/>
                  </a:lnTo>
                  <a:close/>
                </a:path>
              </a:pathLst>
            </a:custGeom>
            <a:solidFill>
              <a:srgbClr val="FF6600"/>
            </a:solidFill>
            <a:ln w="1588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117" name="Rectangle 27"/>
            <p:cNvSpPr>
              <a:spLocks noChangeArrowheads="1"/>
            </p:cNvSpPr>
            <p:nvPr/>
          </p:nvSpPr>
          <p:spPr bwMode="auto">
            <a:xfrm>
              <a:off x="3372" y="3498"/>
              <a:ext cx="946" cy="335"/>
            </a:xfrm>
            <a:prstGeom prst="rect">
              <a:avLst/>
            </a:prstGeom>
            <a:solidFill>
              <a:schemeClr val="tx1">
                <a:lumMod val="25000"/>
                <a:lumOff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MX" sz="1400"/>
            </a:p>
          </p:txBody>
        </p:sp>
        <p:sp>
          <p:nvSpPr>
            <p:cNvPr id="118" name="Rectangle 28"/>
            <p:cNvSpPr>
              <a:spLocks noChangeArrowheads="1"/>
            </p:cNvSpPr>
            <p:nvPr/>
          </p:nvSpPr>
          <p:spPr bwMode="auto">
            <a:xfrm>
              <a:off x="3372" y="3498"/>
              <a:ext cx="724" cy="335"/>
            </a:xfrm>
            <a:prstGeom prst="rect">
              <a:avLst/>
            </a:prstGeom>
            <a:noFill/>
            <a:ln w="11113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119" name="Rectangle 30"/>
            <p:cNvSpPr>
              <a:spLocks noChangeArrowheads="1"/>
            </p:cNvSpPr>
            <p:nvPr/>
          </p:nvSpPr>
          <p:spPr bwMode="auto">
            <a:xfrm>
              <a:off x="3865" y="3552"/>
              <a:ext cx="0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endParaRPr lang="es-ES" sz="2400" dirty="0">
                <a:latin typeface="Times" pitchFamily="18" charset="0"/>
              </a:endParaRPr>
            </a:p>
          </p:txBody>
        </p:sp>
        <p:sp>
          <p:nvSpPr>
            <p:cNvPr id="120" name="Freeform 33"/>
            <p:cNvSpPr>
              <a:spLocks noEditPoints="1"/>
            </p:cNvSpPr>
            <p:nvPr/>
          </p:nvSpPr>
          <p:spPr bwMode="auto">
            <a:xfrm>
              <a:off x="4096" y="3607"/>
              <a:ext cx="601" cy="81"/>
            </a:xfrm>
            <a:custGeom>
              <a:avLst/>
              <a:gdLst>
                <a:gd name="T0" fmla="*/ 0 w 601"/>
                <a:gd name="T1" fmla="*/ 31 h 81"/>
                <a:gd name="T2" fmla="*/ 527 w 601"/>
                <a:gd name="T3" fmla="*/ 31 h 81"/>
                <a:gd name="T4" fmla="*/ 527 w 601"/>
                <a:gd name="T5" fmla="*/ 49 h 81"/>
                <a:gd name="T6" fmla="*/ 0 w 601"/>
                <a:gd name="T7" fmla="*/ 48 h 81"/>
                <a:gd name="T8" fmla="*/ 0 w 601"/>
                <a:gd name="T9" fmla="*/ 31 h 81"/>
                <a:gd name="T10" fmla="*/ 518 w 601"/>
                <a:gd name="T11" fmla="*/ 0 h 81"/>
                <a:gd name="T12" fmla="*/ 601 w 601"/>
                <a:gd name="T13" fmla="*/ 41 h 81"/>
                <a:gd name="T14" fmla="*/ 518 w 601"/>
                <a:gd name="T15" fmla="*/ 81 h 81"/>
                <a:gd name="T16" fmla="*/ 518 w 601"/>
                <a:gd name="T17" fmla="*/ 0 h 8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01"/>
                <a:gd name="T28" fmla="*/ 0 h 81"/>
                <a:gd name="T29" fmla="*/ 601 w 601"/>
                <a:gd name="T30" fmla="*/ 81 h 81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01" h="81">
                  <a:moveTo>
                    <a:pt x="0" y="31"/>
                  </a:moveTo>
                  <a:lnTo>
                    <a:pt x="527" y="31"/>
                  </a:lnTo>
                  <a:lnTo>
                    <a:pt x="527" y="49"/>
                  </a:lnTo>
                  <a:lnTo>
                    <a:pt x="0" y="48"/>
                  </a:lnTo>
                  <a:lnTo>
                    <a:pt x="0" y="31"/>
                  </a:lnTo>
                  <a:close/>
                  <a:moveTo>
                    <a:pt x="518" y="0"/>
                  </a:moveTo>
                  <a:lnTo>
                    <a:pt x="601" y="41"/>
                  </a:lnTo>
                  <a:lnTo>
                    <a:pt x="518" y="81"/>
                  </a:lnTo>
                  <a:lnTo>
                    <a:pt x="518" y="0"/>
                  </a:lnTo>
                  <a:close/>
                </a:path>
              </a:pathLst>
            </a:custGeom>
            <a:solidFill>
              <a:srgbClr val="0066CC"/>
            </a:solidFill>
            <a:ln w="1588">
              <a:solidFill>
                <a:srgbClr val="0066CC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121" name="Rectangle 34"/>
            <p:cNvSpPr>
              <a:spLocks noChangeArrowheads="1"/>
            </p:cNvSpPr>
            <p:nvPr/>
          </p:nvSpPr>
          <p:spPr bwMode="auto">
            <a:xfrm>
              <a:off x="1708" y="1434"/>
              <a:ext cx="2618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s-ES" sz="1200" b="1" u="sng" dirty="0">
                  <a:solidFill>
                    <a:srgbClr val="C00000"/>
                  </a:solidFill>
                </a:rPr>
                <a:t>Elaboración de matriz de indicadores (marco lógico)</a:t>
              </a:r>
              <a:endParaRPr lang="es-ES" sz="2400" u="sng" dirty="0">
                <a:solidFill>
                  <a:srgbClr val="C00000"/>
                </a:solidFill>
                <a:latin typeface="Times" pitchFamily="18" charset="0"/>
              </a:endParaRPr>
            </a:p>
          </p:txBody>
        </p:sp>
        <p:sp>
          <p:nvSpPr>
            <p:cNvPr id="122" name="Freeform 37"/>
            <p:cNvSpPr>
              <a:spLocks noEditPoints="1"/>
            </p:cNvSpPr>
            <p:nvPr/>
          </p:nvSpPr>
          <p:spPr bwMode="auto">
            <a:xfrm>
              <a:off x="1928" y="1869"/>
              <a:ext cx="185" cy="284"/>
            </a:xfrm>
            <a:custGeom>
              <a:avLst/>
              <a:gdLst>
                <a:gd name="T0" fmla="*/ 0 w 185"/>
                <a:gd name="T1" fmla="*/ 0 h 284"/>
                <a:gd name="T2" fmla="*/ 167 w 185"/>
                <a:gd name="T3" fmla="*/ 0 h 284"/>
                <a:gd name="T4" fmla="*/ 167 w 185"/>
                <a:gd name="T5" fmla="*/ 243 h 284"/>
                <a:gd name="T6" fmla="*/ 155 w 185"/>
                <a:gd name="T7" fmla="*/ 243 h 284"/>
                <a:gd name="T8" fmla="*/ 155 w 185"/>
                <a:gd name="T9" fmla="*/ 6 h 284"/>
                <a:gd name="T10" fmla="*/ 160 w 185"/>
                <a:gd name="T11" fmla="*/ 12 h 284"/>
                <a:gd name="T12" fmla="*/ 0 w 185"/>
                <a:gd name="T13" fmla="*/ 12 h 284"/>
                <a:gd name="T14" fmla="*/ 0 w 185"/>
                <a:gd name="T15" fmla="*/ 0 h 284"/>
                <a:gd name="T16" fmla="*/ 185 w 185"/>
                <a:gd name="T17" fmla="*/ 234 h 284"/>
                <a:gd name="T18" fmla="*/ 160 w 185"/>
                <a:gd name="T19" fmla="*/ 284 h 284"/>
                <a:gd name="T20" fmla="*/ 136 w 185"/>
                <a:gd name="T21" fmla="*/ 234 h 284"/>
                <a:gd name="T22" fmla="*/ 185 w 185"/>
                <a:gd name="T23" fmla="*/ 234 h 28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85"/>
                <a:gd name="T37" fmla="*/ 0 h 284"/>
                <a:gd name="T38" fmla="*/ 185 w 185"/>
                <a:gd name="T39" fmla="*/ 284 h 284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85" h="284">
                  <a:moveTo>
                    <a:pt x="0" y="0"/>
                  </a:moveTo>
                  <a:lnTo>
                    <a:pt x="167" y="0"/>
                  </a:lnTo>
                  <a:lnTo>
                    <a:pt x="167" y="243"/>
                  </a:lnTo>
                  <a:lnTo>
                    <a:pt x="155" y="243"/>
                  </a:lnTo>
                  <a:lnTo>
                    <a:pt x="155" y="6"/>
                  </a:lnTo>
                  <a:lnTo>
                    <a:pt x="160" y="12"/>
                  </a:lnTo>
                  <a:lnTo>
                    <a:pt x="0" y="12"/>
                  </a:lnTo>
                  <a:lnTo>
                    <a:pt x="0" y="0"/>
                  </a:lnTo>
                  <a:close/>
                  <a:moveTo>
                    <a:pt x="185" y="234"/>
                  </a:moveTo>
                  <a:lnTo>
                    <a:pt x="160" y="284"/>
                  </a:lnTo>
                  <a:lnTo>
                    <a:pt x="136" y="234"/>
                  </a:lnTo>
                  <a:lnTo>
                    <a:pt x="185" y="234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123" name="Freeform 38"/>
            <p:cNvSpPr>
              <a:spLocks noEditPoints="1"/>
            </p:cNvSpPr>
            <p:nvPr/>
          </p:nvSpPr>
          <p:spPr bwMode="auto">
            <a:xfrm>
              <a:off x="2449" y="2316"/>
              <a:ext cx="267" cy="286"/>
            </a:xfrm>
            <a:custGeom>
              <a:avLst/>
              <a:gdLst>
                <a:gd name="T0" fmla="*/ 0 w 267"/>
                <a:gd name="T1" fmla="*/ 0 h 286"/>
                <a:gd name="T2" fmla="*/ 249 w 267"/>
                <a:gd name="T3" fmla="*/ 0 h 286"/>
                <a:gd name="T4" fmla="*/ 249 w 267"/>
                <a:gd name="T5" fmla="*/ 244 h 286"/>
                <a:gd name="T6" fmla="*/ 236 w 267"/>
                <a:gd name="T7" fmla="*/ 244 h 286"/>
                <a:gd name="T8" fmla="*/ 236 w 267"/>
                <a:gd name="T9" fmla="*/ 5 h 286"/>
                <a:gd name="T10" fmla="*/ 242 w 267"/>
                <a:gd name="T11" fmla="*/ 12 h 286"/>
                <a:gd name="T12" fmla="*/ 0 w 267"/>
                <a:gd name="T13" fmla="*/ 12 h 286"/>
                <a:gd name="T14" fmla="*/ 0 w 267"/>
                <a:gd name="T15" fmla="*/ 0 h 286"/>
                <a:gd name="T16" fmla="*/ 267 w 267"/>
                <a:gd name="T17" fmla="*/ 236 h 286"/>
                <a:gd name="T18" fmla="*/ 242 w 267"/>
                <a:gd name="T19" fmla="*/ 286 h 286"/>
                <a:gd name="T20" fmla="*/ 217 w 267"/>
                <a:gd name="T21" fmla="*/ 236 h 286"/>
                <a:gd name="T22" fmla="*/ 267 w 267"/>
                <a:gd name="T23" fmla="*/ 236 h 28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67"/>
                <a:gd name="T37" fmla="*/ 0 h 286"/>
                <a:gd name="T38" fmla="*/ 267 w 267"/>
                <a:gd name="T39" fmla="*/ 286 h 28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67" h="286">
                  <a:moveTo>
                    <a:pt x="0" y="0"/>
                  </a:moveTo>
                  <a:lnTo>
                    <a:pt x="249" y="0"/>
                  </a:lnTo>
                  <a:lnTo>
                    <a:pt x="249" y="244"/>
                  </a:lnTo>
                  <a:lnTo>
                    <a:pt x="236" y="244"/>
                  </a:lnTo>
                  <a:lnTo>
                    <a:pt x="236" y="5"/>
                  </a:lnTo>
                  <a:lnTo>
                    <a:pt x="242" y="12"/>
                  </a:lnTo>
                  <a:lnTo>
                    <a:pt x="0" y="12"/>
                  </a:lnTo>
                  <a:lnTo>
                    <a:pt x="0" y="0"/>
                  </a:lnTo>
                  <a:close/>
                  <a:moveTo>
                    <a:pt x="267" y="236"/>
                  </a:moveTo>
                  <a:lnTo>
                    <a:pt x="242" y="286"/>
                  </a:lnTo>
                  <a:lnTo>
                    <a:pt x="217" y="236"/>
                  </a:lnTo>
                  <a:lnTo>
                    <a:pt x="267" y="236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124" name="Freeform 39"/>
            <p:cNvSpPr>
              <a:spLocks noEditPoints="1"/>
            </p:cNvSpPr>
            <p:nvPr/>
          </p:nvSpPr>
          <p:spPr bwMode="auto">
            <a:xfrm>
              <a:off x="3053" y="2763"/>
              <a:ext cx="185" cy="287"/>
            </a:xfrm>
            <a:custGeom>
              <a:avLst/>
              <a:gdLst>
                <a:gd name="T0" fmla="*/ 0 w 185"/>
                <a:gd name="T1" fmla="*/ 0 h 287"/>
                <a:gd name="T2" fmla="*/ 166 w 185"/>
                <a:gd name="T3" fmla="*/ 0 h 287"/>
                <a:gd name="T4" fmla="*/ 166 w 185"/>
                <a:gd name="T5" fmla="*/ 246 h 287"/>
                <a:gd name="T6" fmla="*/ 153 w 185"/>
                <a:gd name="T7" fmla="*/ 246 h 287"/>
                <a:gd name="T8" fmla="*/ 153 w 185"/>
                <a:gd name="T9" fmla="*/ 7 h 287"/>
                <a:gd name="T10" fmla="*/ 160 w 185"/>
                <a:gd name="T11" fmla="*/ 13 h 287"/>
                <a:gd name="T12" fmla="*/ 0 w 185"/>
                <a:gd name="T13" fmla="*/ 13 h 287"/>
                <a:gd name="T14" fmla="*/ 0 w 185"/>
                <a:gd name="T15" fmla="*/ 0 h 287"/>
                <a:gd name="T16" fmla="*/ 185 w 185"/>
                <a:gd name="T17" fmla="*/ 238 h 287"/>
                <a:gd name="T18" fmla="*/ 160 w 185"/>
                <a:gd name="T19" fmla="*/ 287 h 287"/>
                <a:gd name="T20" fmla="*/ 135 w 185"/>
                <a:gd name="T21" fmla="*/ 238 h 287"/>
                <a:gd name="T22" fmla="*/ 185 w 185"/>
                <a:gd name="T23" fmla="*/ 238 h 287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85"/>
                <a:gd name="T37" fmla="*/ 0 h 287"/>
                <a:gd name="T38" fmla="*/ 185 w 185"/>
                <a:gd name="T39" fmla="*/ 287 h 287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85" h="287">
                  <a:moveTo>
                    <a:pt x="0" y="0"/>
                  </a:moveTo>
                  <a:lnTo>
                    <a:pt x="166" y="0"/>
                  </a:lnTo>
                  <a:lnTo>
                    <a:pt x="166" y="246"/>
                  </a:lnTo>
                  <a:lnTo>
                    <a:pt x="153" y="246"/>
                  </a:lnTo>
                  <a:lnTo>
                    <a:pt x="153" y="7"/>
                  </a:lnTo>
                  <a:lnTo>
                    <a:pt x="160" y="13"/>
                  </a:lnTo>
                  <a:lnTo>
                    <a:pt x="0" y="13"/>
                  </a:lnTo>
                  <a:lnTo>
                    <a:pt x="0" y="0"/>
                  </a:lnTo>
                  <a:close/>
                  <a:moveTo>
                    <a:pt x="185" y="238"/>
                  </a:moveTo>
                  <a:lnTo>
                    <a:pt x="160" y="287"/>
                  </a:lnTo>
                  <a:lnTo>
                    <a:pt x="135" y="238"/>
                  </a:lnTo>
                  <a:lnTo>
                    <a:pt x="185" y="238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125" name="Freeform 40"/>
            <p:cNvSpPr>
              <a:spLocks noEditPoints="1"/>
            </p:cNvSpPr>
            <p:nvPr/>
          </p:nvSpPr>
          <p:spPr bwMode="auto">
            <a:xfrm>
              <a:off x="3426" y="3384"/>
              <a:ext cx="57" cy="114"/>
            </a:xfrm>
            <a:custGeom>
              <a:avLst/>
              <a:gdLst>
                <a:gd name="T0" fmla="*/ 37 w 57"/>
                <a:gd name="T1" fmla="*/ 0 h 114"/>
                <a:gd name="T2" fmla="*/ 37 w 57"/>
                <a:gd name="T3" fmla="*/ 67 h 114"/>
                <a:gd name="T4" fmla="*/ 19 w 57"/>
                <a:gd name="T5" fmla="*/ 67 h 114"/>
                <a:gd name="T6" fmla="*/ 18 w 57"/>
                <a:gd name="T7" fmla="*/ 0 h 114"/>
                <a:gd name="T8" fmla="*/ 37 w 57"/>
                <a:gd name="T9" fmla="*/ 0 h 114"/>
                <a:gd name="T10" fmla="*/ 57 w 57"/>
                <a:gd name="T11" fmla="*/ 57 h 114"/>
                <a:gd name="T12" fmla="*/ 29 w 57"/>
                <a:gd name="T13" fmla="*/ 114 h 114"/>
                <a:gd name="T14" fmla="*/ 0 w 57"/>
                <a:gd name="T15" fmla="*/ 58 h 114"/>
                <a:gd name="T16" fmla="*/ 57 w 57"/>
                <a:gd name="T17" fmla="*/ 57 h 1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7"/>
                <a:gd name="T28" fmla="*/ 0 h 114"/>
                <a:gd name="T29" fmla="*/ 57 w 57"/>
                <a:gd name="T30" fmla="*/ 114 h 11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7" h="114">
                  <a:moveTo>
                    <a:pt x="37" y="0"/>
                  </a:moveTo>
                  <a:lnTo>
                    <a:pt x="37" y="67"/>
                  </a:lnTo>
                  <a:lnTo>
                    <a:pt x="19" y="67"/>
                  </a:lnTo>
                  <a:lnTo>
                    <a:pt x="18" y="0"/>
                  </a:lnTo>
                  <a:lnTo>
                    <a:pt x="37" y="0"/>
                  </a:lnTo>
                  <a:close/>
                  <a:moveTo>
                    <a:pt x="57" y="57"/>
                  </a:moveTo>
                  <a:lnTo>
                    <a:pt x="29" y="114"/>
                  </a:lnTo>
                  <a:lnTo>
                    <a:pt x="0" y="58"/>
                  </a:lnTo>
                  <a:lnTo>
                    <a:pt x="57" y="57"/>
                  </a:lnTo>
                  <a:close/>
                </a:path>
              </a:pathLst>
            </a:custGeom>
            <a:solidFill>
              <a:srgbClr val="FF6600"/>
            </a:solidFill>
            <a:ln w="1588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126" name="Freeform 41"/>
            <p:cNvSpPr>
              <a:spLocks noEditPoints="1"/>
            </p:cNvSpPr>
            <p:nvPr/>
          </p:nvSpPr>
          <p:spPr bwMode="auto">
            <a:xfrm>
              <a:off x="3574" y="3212"/>
              <a:ext cx="186" cy="286"/>
            </a:xfrm>
            <a:custGeom>
              <a:avLst/>
              <a:gdLst>
                <a:gd name="T0" fmla="*/ 0 w 186"/>
                <a:gd name="T1" fmla="*/ 0 h 286"/>
                <a:gd name="T2" fmla="*/ 167 w 186"/>
                <a:gd name="T3" fmla="*/ 0 h 286"/>
                <a:gd name="T4" fmla="*/ 167 w 186"/>
                <a:gd name="T5" fmla="*/ 244 h 286"/>
                <a:gd name="T6" fmla="*/ 155 w 186"/>
                <a:gd name="T7" fmla="*/ 244 h 286"/>
                <a:gd name="T8" fmla="*/ 155 w 186"/>
                <a:gd name="T9" fmla="*/ 7 h 286"/>
                <a:gd name="T10" fmla="*/ 162 w 186"/>
                <a:gd name="T11" fmla="*/ 12 h 286"/>
                <a:gd name="T12" fmla="*/ 0 w 186"/>
                <a:gd name="T13" fmla="*/ 12 h 286"/>
                <a:gd name="T14" fmla="*/ 0 w 186"/>
                <a:gd name="T15" fmla="*/ 0 h 286"/>
                <a:gd name="T16" fmla="*/ 186 w 186"/>
                <a:gd name="T17" fmla="*/ 236 h 286"/>
                <a:gd name="T18" fmla="*/ 162 w 186"/>
                <a:gd name="T19" fmla="*/ 286 h 286"/>
                <a:gd name="T20" fmla="*/ 137 w 186"/>
                <a:gd name="T21" fmla="*/ 236 h 286"/>
                <a:gd name="T22" fmla="*/ 186 w 186"/>
                <a:gd name="T23" fmla="*/ 236 h 28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86"/>
                <a:gd name="T37" fmla="*/ 0 h 286"/>
                <a:gd name="T38" fmla="*/ 186 w 186"/>
                <a:gd name="T39" fmla="*/ 286 h 28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86" h="286">
                  <a:moveTo>
                    <a:pt x="0" y="0"/>
                  </a:moveTo>
                  <a:lnTo>
                    <a:pt x="167" y="0"/>
                  </a:lnTo>
                  <a:lnTo>
                    <a:pt x="167" y="244"/>
                  </a:lnTo>
                  <a:lnTo>
                    <a:pt x="155" y="244"/>
                  </a:lnTo>
                  <a:lnTo>
                    <a:pt x="155" y="7"/>
                  </a:lnTo>
                  <a:lnTo>
                    <a:pt x="162" y="12"/>
                  </a:lnTo>
                  <a:lnTo>
                    <a:pt x="0" y="12"/>
                  </a:lnTo>
                  <a:lnTo>
                    <a:pt x="0" y="0"/>
                  </a:lnTo>
                  <a:close/>
                  <a:moveTo>
                    <a:pt x="186" y="236"/>
                  </a:moveTo>
                  <a:lnTo>
                    <a:pt x="162" y="286"/>
                  </a:lnTo>
                  <a:lnTo>
                    <a:pt x="137" y="236"/>
                  </a:lnTo>
                  <a:lnTo>
                    <a:pt x="186" y="236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127" name="Rectangle 42"/>
            <p:cNvSpPr>
              <a:spLocks noChangeArrowheads="1"/>
            </p:cNvSpPr>
            <p:nvPr/>
          </p:nvSpPr>
          <p:spPr bwMode="auto">
            <a:xfrm>
              <a:off x="5358" y="1692"/>
              <a:ext cx="58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s-ES" sz="1000" b="1">
                  <a:solidFill>
                    <a:srgbClr val="000000"/>
                  </a:solidFill>
                </a:rPr>
                <a:t>R</a:t>
              </a:r>
              <a:endParaRPr lang="es-ES" sz="2400">
                <a:latin typeface="Times" pitchFamily="18" charset="0"/>
              </a:endParaRPr>
            </a:p>
          </p:txBody>
        </p:sp>
        <p:sp>
          <p:nvSpPr>
            <p:cNvPr id="128" name="Rectangle 43"/>
            <p:cNvSpPr>
              <a:spLocks noChangeArrowheads="1"/>
            </p:cNvSpPr>
            <p:nvPr/>
          </p:nvSpPr>
          <p:spPr bwMode="auto">
            <a:xfrm>
              <a:off x="5358" y="1792"/>
              <a:ext cx="53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s-ES" sz="1000" b="1">
                  <a:solidFill>
                    <a:srgbClr val="000000"/>
                  </a:solidFill>
                </a:rPr>
                <a:t>E</a:t>
              </a:r>
              <a:endParaRPr lang="es-ES" sz="2400">
                <a:latin typeface="Times" pitchFamily="18" charset="0"/>
              </a:endParaRPr>
            </a:p>
          </p:txBody>
        </p:sp>
        <p:sp>
          <p:nvSpPr>
            <p:cNvPr id="129" name="Rectangle 44"/>
            <p:cNvSpPr>
              <a:spLocks noChangeArrowheads="1"/>
            </p:cNvSpPr>
            <p:nvPr/>
          </p:nvSpPr>
          <p:spPr bwMode="auto">
            <a:xfrm>
              <a:off x="5358" y="1891"/>
              <a:ext cx="53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s-ES" sz="1000" b="1">
                  <a:solidFill>
                    <a:srgbClr val="000000"/>
                  </a:solidFill>
                </a:rPr>
                <a:t>S</a:t>
              </a:r>
              <a:endParaRPr lang="es-ES" sz="2400">
                <a:latin typeface="Times" pitchFamily="18" charset="0"/>
              </a:endParaRPr>
            </a:p>
          </p:txBody>
        </p:sp>
        <p:sp>
          <p:nvSpPr>
            <p:cNvPr id="130" name="Rectangle 45"/>
            <p:cNvSpPr>
              <a:spLocks noChangeArrowheads="1"/>
            </p:cNvSpPr>
            <p:nvPr/>
          </p:nvSpPr>
          <p:spPr bwMode="auto">
            <a:xfrm>
              <a:off x="5358" y="1990"/>
              <a:ext cx="58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s-ES" sz="1000" b="1">
                  <a:solidFill>
                    <a:srgbClr val="000000"/>
                  </a:solidFill>
                </a:rPr>
                <a:t>U</a:t>
              </a:r>
              <a:endParaRPr lang="es-ES" sz="2400">
                <a:latin typeface="Times" pitchFamily="18" charset="0"/>
              </a:endParaRPr>
            </a:p>
          </p:txBody>
        </p:sp>
        <p:sp>
          <p:nvSpPr>
            <p:cNvPr id="131" name="Rectangle 46"/>
            <p:cNvSpPr>
              <a:spLocks noChangeArrowheads="1"/>
            </p:cNvSpPr>
            <p:nvPr/>
          </p:nvSpPr>
          <p:spPr bwMode="auto">
            <a:xfrm>
              <a:off x="5359" y="2090"/>
              <a:ext cx="49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s-ES" sz="1000" b="1">
                  <a:solidFill>
                    <a:srgbClr val="000000"/>
                  </a:solidFill>
                </a:rPr>
                <a:t>L</a:t>
              </a:r>
              <a:endParaRPr lang="es-ES" sz="2400">
                <a:latin typeface="Times" pitchFamily="18" charset="0"/>
              </a:endParaRPr>
            </a:p>
          </p:txBody>
        </p:sp>
        <p:sp>
          <p:nvSpPr>
            <p:cNvPr id="132" name="Rectangle 47"/>
            <p:cNvSpPr>
              <a:spLocks noChangeArrowheads="1"/>
            </p:cNvSpPr>
            <p:nvPr/>
          </p:nvSpPr>
          <p:spPr bwMode="auto">
            <a:xfrm>
              <a:off x="5359" y="2189"/>
              <a:ext cx="49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s-ES" sz="1000" b="1">
                  <a:solidFill>
                    <a:srgbClr val="000000"/>
                  </a:solidFill>
                </a:rPr>
                <a:t>T</a:t>
              </a:r>
              <a:endParaRPr lang="es-ES" sz="2400">
                <a:latin typeface="Times" pitchFamily="18" charset="0"/>
              </a:endParaRPr>
            </a:p>
          </p:txBody>
        </p:sp>
        <p:sp>
          <p:nvSpPr>
            <p:cNvPr id="133" name="Rectangle 48"/>
            <p:cNvSpPr>
              <a:spLocks noChangeArrowheads="1"/>
            </p:cNvSpPr>
            <p:nvPr/>
          </p:nvSpPr>
          <p:spPr bwMode="auto">
            <a:xfrm>
              <a:off x="5358" y="2289"/>
              <a:ext cx="58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s-ES" sz="1000" b="1">
                  <a:solidFill>
                    <a:srgbClr val="000000"/>
                  </a:solidFill>
                </a:rPr>
                <a:t>A</a:t>
              </a:r>
              <a:endParaRPr lang="es-ES" sz="2400">
                <a:latin typeface="Times" pitchFamily="18" charset="0"/>
              </a:endParaRPr>
            </a:p>
          </p:txBody>
        </p:sp>
        <p:sp>
          <p:nvSpPr>
            <p:cNvPr id="134" name="Rectangle 49"/>
            <p:cNvSpPr>
              <a:spLocks noChangeArrowheads="1"/>
            </p:cNvSpPr>
            <p:nvPr/>
          </p:nvSpPr>
          <p:spPr bwMode="auto">
            <a:xfrm>
              <a:off x="5358" y="2388"/>
              <a:ext cx="58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s-ES" sz="1000" b="1">
                  <a:solidFill>
                    <a:srgbClr val="000000"/>
                  </a:solidFill>
                </a:rPr>
                <a:t>D</a:t>
              </a:r>
              <a:endParaRPr lang="es-ES" sz="2400">
                <a:latin typeface="Times" pitchFamily="18" charset="0"/>
              </a:endParaRPr>
            </a:p>
          </p:txBody>
        </p:sp>
        <p:sp>
          <p:nvSpPr>
            <p:cNvPr id="135" name="Rectangle 50"/>
            <p:cNvSpPr>
              <a:spLocks noChangeArrowheads="1"/>
            </p:cNvSpPr>
            <p:nvPr/>
          </p:nvSpPr>
          <p:spPr bwMode="auto">
            <a:xfrm>
              <a:off x="5358" y="2487"/>
              <a:ext cx="6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s-ES" sz="1000" b="1">
                  <a:solidFill>
                    <a:srgbClr val="000000"/>
                  </a:solidFill>
                </a:rPr>
                <a:t>O</a:t>
              </a:r>
              <a:endParaRPr lang="es-ES" sz="2400">
                <a:latin typeface="Times" pitchFamily="18" charset="0"/>
              </a:endParaRPr>
            </a:p>
          </p:txBody>
        </p:sp>
        <p:sp>
          <p:nvSpPr>
            <p:cNvPr id="136" name="Rectangle 51"/>
            <p:cNvSpPr>
              <a:spLocks noChangeArrowheads="1"/>
            </p:cNvSpPr>
            <p:nvPr/>
          </p:nvSpPr>
          <p:spPr bwMode="auto">
            <a:xfrm>
              <a:off x="5358" y="2587"/>
              <a:ext cx="53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s-ES" sz="1000" b="1">
                  <a:solidFill>
                    <a:srgbClr val="000000"/>
                  </a:solidFill>
                </a:rPr>
                <a:t>S</a:t>
              </a:r>
              <a:endParaRPr lang="es-ES" sz="2400">
                <a:latin typeface="Times" pitchFamily="18" charset="0"/>
              </a:endParaRPr>
            </a:p>
          </p:txBody>
        </p:sp>
        <p:sp>
          <p:nvSpPr>
            <p:cNvPr id="137" name="Rectangle 52"/>
            <p:cNvSpPr>
              <a:spLocks noChangeArrowheads="1"/>
            </p:cNvSpPr>
            <p:nvPr/>
          </p:nvSpPr>
          <p:spPr bwMode="auto">
            <a:xfrm>
              <a:off x="1718" y="1296"/>
              <a:ext cx="189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s-ES" sz="1200" b="1">
                  <a:solidFill>
                    <a:srgbClr val="000000"/>
                  </a:solidFill>
                </a:rPr>
                <a:t>Definición de programas presupuestarios</a:t>
              </a:r>
              <a:endParaRPr lang="es-ES" sz="2400">
                <a:latin typeface="Times" pitchFamily="18" charset="0"/>
              </a:endParaRPr>
            </a:p>
          </p:txBody>
        </p:sp>
        <p:sp>
          <p:nvSpPr>
            <p:cNvPr id="138" name="Freeform 53"/>
            <p:cNvSpPr>
              <a:spLocks noEditPoints="1"/>
            </p:cNvSpPr>
            <p:nvPr/>
          </p:nvSpPr>
          <p:spPr bwMode="auto">
            <a:xfrm>
              <a:off x="516" y="1184"/>
              <a:ext cx="84" cy="268"/>
            </a:xfrm>
            <a:custGeom>
              <a:avLst/>
              <a:gdLst>
                <a:gd name="T0" fmla="*/ 12 w 84"/>
                <a:gd name="T1" fmla="*/ 0 h 268"/>
                <a:gd name="T2" fmla="*/ 12 w 84"/>
                <a:gd name="T3" fmla="*/ 243 h 268"/>
                <a:gd name="T4" fmla="*/ 5 w 84"/>
                <a:gd name="T5" fmla="*/ 236 h 268"/>
                <a:gd name="T6" fmla="*/ 43 w 84"/>
                <a:gd name="T7" fmla="*/ 236 h 268"/>
                <a:gd name="T8" fmla="*/ 43 w 84"/>
                <a:gd name="T9" fmla="*/ 248 h 268"/>
                <a:gd name="T10" fmla="*/ 0 w 84"/>
                <a:gd name="T11" fmla="*/ 248 h 268"/>
                <a:gd name="T12" fmla="*/ 0 w 84"/>
                <a:gd name="T13" fmla="*/ 0 h 268"/>
                <a:gd name="T14" fmla="*/ 12 w 84"/>
                <a:gd name="T15" fmla="*/ 0 h 268"/>
                <a:gd name="T16" fmla="*/ 34 w 84"/>
                <a:gd name="T17" fmla="*/ 218 h 268"/>
                <a:gd name="T18" fmla="*/ 84 w 84"/>
                <a:gd name="T19" fmla="*/ 243 h 268"/>
                <a:gd name="T20" fmla="*/ 34 w 84"/>
                <a:gd name="T21" fmla="*/ 268 h 268"/>
                <a:gd name="T22" fmla="*/ 34 w 84"/>
                <a:gd name="T23" fmla="*/ 218 h 26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84"/>
                <a:gd name="T37" fmla="*/ 0 h 268"/>
                <a:gd name="T38" fmla="*/ 84 w 84"/>
                <a:gd name="T39" fmla="*/ 268 h 268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84" h="268">
                  <a:moveTo>
                    <a:pt x="12" y="0"/>
                  </a:moveTo>
                  <a:lnTo>
                    <a:pt x="12" y="243"/>
                  </a:lnTo>
                  <a:lnTo>
                    <a:pt x="5" y="236"/>
                  </a:lnTo>
                  <a:lnTo>
                    <a:pt x="43" y="236"/>
                  </a:lnTo>
                  <a:lnTo>
                    <a:pt x="43" y="248"/>
                  </a:lnTo>
                  <a:lnTo>
                    <a:pt x="0" y="248"/>
                  </a:lnTo>
                  <a:lnTo>
                    <a:pt x="0" y="0"/>
                  </a:lnTo>
                  <a:lnTo>
                    <a:pt x="12" y="0"/>
                  </a:lnTo>
                  <a:close/>
                  <a:moveTo>
                    <a:pt x="34" y="218"/>
                  </a:moveTo>
                  <a:lnTo>
                    <a:pt x="84" y="243"/>
                  </a:lnTo>
                  <a:lnTo>
                    <a:pt x="34" y="268"/>
                  </a:lnTo>
                  <a:lnTo>
                    <a:pt x="34" y="218"/>
                  </a:lnTo>
                  <a:close/>
                </a:path>
              </a:pathLst>
            </a:custGeom>
            <a:solidFill>
              <a:srgbClr val="FF3300"/>
            </a:solidFill>
            <a:ln w="1588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139" name="Rectangle 54"/>
            <p:cNvSpPr>
              <a:spLocks noChangeArrowheads="1"/>
            </p:cNvSpPr>
            <p:nvPr/>
          </p:nvSpPr>
          <p:spPr bwMode="auto">
            <a:xfrm>
              <a:off x="159" y="847"/>
              <a:ext cx="724" cy="337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140" name="Rectangle 55"/>
            <p:cNvSpPr>
              <a:spLocks noChangeArrowheads="1"/>
            </p:cNvSpPr>
            <p:nvPr/>
          </p:nvSpPr>
          <p:spPr bwMode="auto">
            <a:xfrm>
              <a:off x="156" y="939"/>
              <a:ext cx="803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algn="ctr" eaLnBrk="0" hangingPunct="0"/>
              <a:r>
                <a:rPr lang="es-ES" sz="1200" b="1" dirty="0">
                  <a:solidFill>
                    <a:srgbClr val="000000"/>
                  </a:solidFill>
                </a:rPr>
                <a:t>PLANEACIÓN </a:t>
              </a:r>
              <a:endParaRPr lang="es-ES" sz="2400" dirty="0">
                <a:latin typeface="Times" pitchFamily="18" charset="0"/>
              </a:endParaRPr>
            </a:p>
          </p:txBody>
        </p:sp>
        <p:sp>
          <p:nvSpPr>
            <p:cNvPr id="141" name="Rectangle 58"/>
            <p:cNvSpPr>
              <a:spLocks noChangeArrowheads="1"/>
            </p:cNvSpPr>
            <p:nvPr/>
          </p:nvSpPr>
          <p:spPr bwMode="auto">
            <a:xfrm>
              <a:off x="612" y="1279"/>
              <a:ext cx="862" cy="291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142" name="Rectangle 59"/>
            <p:cNvSpPr>
              <a:spLocks noChangeArrowheads="1"/>
            </p:cNvSpPr>
            <p:nvPr/>
          </p:nvSpPr>
          <p:spPr bwMode="auto">
            <a:xfrm>
              <a:off x="618" y="1369"/>
              <a:ext cx="810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s-ES" sz="1200" b="1">
                  <a:solidFill>
                    <a:srgbClr val="000000"/>
                  </a:solidFill>
                </a:rPr>
                <a:t>PROGRAMACIÓN</a:t>
              </a:r>
              <a:endParaRPr lang="es-ES" sz="2400">
                <a:latin typeface="Times" pitchFamily="18" charset="0"/>
              </a:endParaRPr>
            </a:p>
          </p:txBody>
        </p:sp>
        <p:sp>
          <p:nvSpPr>
            <p:cNvPr id="143" name="Rectangle 60"/>
            <p:cNvSpPr>
              <a:spLocks noChangeArrowheads="1"/>
            </p:cNvSpPr>
            <p:nvPr/>
          </p:nvSpPr>
          <p:spPr bwMode="auto">
            <a:xfrm>
              <a:off x="1204" y="1706"/>
              <a:ext cx="724" cy="337"/>
            </a:xfrm>
            <a:prstGeom prst="rect">
              <a:avLst/>
            </a:prstGeom>
            <a:solidFill>
              <a:srgbClr val="FFFFFF"/>
            </a:solidFill>
            <a:ln w="11113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grpSp>
          <p:nvGrpSpPr>
            <p:cNvPr id="144" name="Group 61"/>
            <p:cNvGrpSpPr>
              <a:grpSpLocks/>
            </p:cNvGrpSpPr>
            <p:nvPr/>
          </p:nvGrpSpPr>
          <p:grpSpPr bwMode="auto">
            <a:xfrm>
              <a:off x="1202" y="1706"/>
              <a:ext cx="816" cy="337"/>
              <a:chOff x="839" y="2160"/>
              <a:chExt cx="816" cy="337"/>
            </a:xfrm>
          </p:grpSpPr>
          <p:sp>
            <p:nvSpPr>
              <p:cNvPr id="186" name="Rectangle 62"/>
              <p:cNvSpPr>
                <a:spLocks noChangeArrowheads="1"/>
              </p:cNvSpPr>
              <p:nvPr/>
            </p:nvSpPr>
            <p:spPr bwMode="auto">
              <a:xfrm>
                <a:off x="839" y="2160"/>
                <a:ext cx="816" cy="337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187" name="Rectangle 63"/>
              <p:cNvSpPr>
                <a:spLocks noChangeArrowheads="1"/>
              </p:cNvSpPr>
              <p:nvPr/>
            </p:nvSpPr>
            <p:spPr bwMode="auto">
              <a:xfrm>
                <a:off x="885" y="2272"/>
                <a:ext cx="725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s-ES" sz="1200" b="1" dirty="0">
                    <a:solidFill>
                      <a:srgbClr val="000000"/>
                    </a:solidFill>
                  </a:rPr>
                  <a:t>PRESUPUESTO</a:t>
                </a:r>
                <a:endParaRPr lang="es-ES" sz="2400" dirty="0">
                  <a:latin typeface="Times" pitchFamily="18" charset="0"/>
                </a:endParaRPr>
              </a:p>
            </p:txBody>
          </p:sp>
        </p:grpSp>
        <p:sp>
          <p:nvSpPr>
            <p:cNvPr id="145" name="Rectangle 64"/>
            <p:cNvSpPr>
              <a:spLocks noChangeArrowheads="1"/>
            </p:cNvSpPr>
            <p:nvPr/>
          </p:nvSpPr>
          <p:spPr bwMode="auto">
            <a:xfrm>
              <a:off x="1726" y="2153"/>
              <a:ext cx="745" cy="337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146" name="Rectangle 65"/>
            <p:cNvSpPr>
              <a:spLocks noChangeArrowheads="1"/>
            </p:cNvSpPr>
            <p:nvPr/>
          </p:nvSpPr>
          <p:spPr bwMode="auto">
            <a:xfrm>
              <a:off x="1791" y="2202"/>
              <a:ext cx="566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 eaLnBrk="0" hangingPunct="0"/>
              <a:r>
                <a:rPr lang="es-ES" sz="1200" b="1" dirty="0">
                  <a:solidFill>
                    <a:srgbClr val="000000"/>
                  </a:solidFill>
                </a:rPr>
                <a:t>EJERCICIO</a:t>
              </a:r>
            </a:p>
            <a:p>
              <a:pPr algn="ctr" eaLnBrk="0" hangingPunct="0"/>
              <a:r>
                <a:rPr lang="es-ES" sz="1200" b="1" dirty="0">
                  <a:solidFill>
                    <a:srgbClr val="000000"/>
                  </a:solidFill>
                </a:rPr>
                <a:t>Y CONTROL</a:t>
              </a:r>
              <a:endParaRPr lang="es-ES" sz="2400" dirty="0">
                <a:latin typeface="Times" pitchFamily="18" charset="0"/>
              </a:endParaRPr>
            </a:p>
          </p:txBody>
        </p:sp>
        <p:sp>
          <p:nvSpPr>
            <p:cNvPr id="147" name="Rectangle 67"/>
            <p:cNvSpPr>
              <a:spLocks noChangeArrowheads="1"/>
            </p:cNvSpPr>
            <p:nvPr/>
          </p:nvSpPr>
          <p:spPr bwMode="auto">
            <a:xfrm>
              <a:off x="2329" y="2602"/>
              <a:ext cx="724" cy="336"/>
            </a:xfrm>
            <a:prstGeom prst="rect">
              <a:avLst/>
            </a:prstGeom>
            <a:noFill/>
            <a:ln w="11113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148" name="Rectangle 68"/>
            <p:cNvSpPr>
              <a:spLocks noChangeArrowheads="1"/>
            </p:cNvSpPr>
            <p:nvPr/>
          </p:nvSpPr>
          <p:spPr bwMode="auto">
            <a:xfrm>
              <a:off x="2343" y="2715"/>
              <a:ext cx="673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s-ES" sz="1200" b="1" dirty="0">
                  <a:solidFill>
                    <a:srgbClr val="000000"/>
                  </a:solidFill>
                </a:rPr>
                <a:t>SEGUIMIENTO</a:t>
              </a:r>
              <a:endParaRPr lang="es-ES" sz="2400" dirty="0">
                <a:latin typeface="Times" pitchFamily="18" charset="0"/>
              </a:endParaRPr>
            </a:p>
          </p:txBody>
        </p:sp>
        <p:sp>
          <p:nvSpPr>
            <p:cNvPr id="149" name="Rectangle 70"/>
            <p:cNvSpPr>
              <a:spLocks noChangeArrowheads="1"/>
            </p:cNvSpPr>
            <p:nvPr/>
          </p:nvSpPr>
          <p:spPr bwMode="auto">
            <a:xfrm>
              <a:off x="2853" y="3050"/>
              <a:ext cx="721" cy="336"/>
            </a:xfrm>
            <a:prstGeom prst="rect">
              <a:avLst/>
            </a:prstGeom>
            <a:noFill/>
            <a:ln w="11113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150" name="Rectangle 71"/>
            <p:cNvSpPr>
              <a:spLocks noChangeArrowheads="1"/>
            </p:cNvSpPr>
            <p:nvPr/>
          </p:nvSpPr>
          <p:spPr bwMode="auto">
            <a:xfrm>
              <a:off x="2884" y="3164"/>
              <a:ext cx="523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s-ES" sz="1200" b="1" dirty="0">
                  <a:solidFill>
                    <a:srgbClr val="000000"/>
                  </a:solidFill>
                </a:rPr>
                <a:t>EVALUACIÓN</a:t>
              </a:r>
              <a:endParaRPr lang="es-ES" sz="2400" dirty="0">
                <a:latin typeface="Times" pitchFamily="18" charset="0"/>
              </a:endParaRPr>
            </a:p>
          </p:txBody>
        </p:sp>
        <p:sp>
          <p:nvSpPr>
            <p:cNvPr id="151" name="Freeform 74"/>
            <p:cNvSpPr>
              <a:spLocks noEditPoints="1"/>
            </p:cNvSpPr>
            <p:nvPr/>
          </p:nvSpPr>
          <p:spPr bwMode="auto">
            <a:xfrm>
              <a:off x="997" y="1594"/>
              <a:ext cx="207" cy="306"/>
            </a:xfrm>
            <a:custGeom>
              <a:avLst/>
              <a:gdLst>
                <a:gd name="T0" fmla="*/ 12 w 207"/>
                <a:gd name="T1" fmla="*/ 0 h 306"/>
                <a:gd name="T2" fmla="*/ 12 w 207"/>
                <a:gd name="T3" fmla="*/ 281 h 306"/>
                <a:gd name="T4" fmla="*/ 7 w 207"/>
                <a:gd name="T5" fmla="*/ 275 h 306"/>
                <a:gd name="T6" fmla="*/ 166 w 207"/>
                <a:gd name="T7" fmla="*/ 275 h 306"/>
                <a:gd name="T8" fmla="*/ 166 w 207"/>
                <a:gd name="T9" fmla="*/ 287 h 306"/>
                <a:gd name="T10" fmla="*/ 0 w 207"/>
                <a:gd name="T11" fmla="*/ 287 h 306"/>
                <a:gd name="T12" fmla="*/ 0 w 207"/>
                <a:gd name="T13" fmla="*/ 0 h 306"/>
                <a:gd name="T14" fmla="*/ 12 w 207"/>
                <a:gd name="T15" fmla="*/ 0 h 306"/>
                <a:gd name="T16" fmla="*/ 157 w 207"/>
                <a:gd name="T17" fmla="*/ 257 h 306"/>
                <a:gd name="T18" fmla="*/ 207 w 207"/>
                <a:gd name="T19" fmla="*/ 281 h 306"/>
                <a:gd name="T20" fmla="*/ 157 w 207"/>
                <a:gd name="T21" fmla="*/ 306 h 306"/>
                <a:gd name="T22" fmla="*/ 157 w 207"/>
                <a:gd name="T23" fmla="*/ 257 h 30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07"/>
                <a:gd name="T37" fmla="*/ 0 h 306"/>
                <a:gd name="T38" fmla="*/ 207 w 207"/>
                <a:gd name="T39" fmla="*/ 306 h 30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07" h="306">
                  <a:moveTo>
                    <a:pt x="12" y="0"/>
                  </a:moveTo>
                  <a:lnTo>
                    <a:pt x="12" y="281"/>
                  </a:lnTo>
                  <a:lnTo>
                    <a:pt x="7" y="275"/>
                  </a:lnTo>
                  <a:lnTo>
                    <a:pt x="166" y="275"/>
                  </a:lnTo>
                  <a:lnTo>
                    <a:pt x="166" y="287"/>
                  </a:lnTo>
                  <a:lnTo>
                    <a:pt x="0" y="287"/>
                  </a:lnTo>
                  <a:lnTo>
                    <a:pt x="0" y="0"/>
                  </a:lnTo>
                  <a:lnTo>
                    <a:pt x="12" y="0"/>
                  </a:lnTo>
                  <a:close/>
                  <a:moveTo>
                    <a:pt x="157" y="257"/>
                  </a:moveTo>
                  <a:lnTo>
                    <a:pt x="207" y="281"/>
                  </a:lnTo>
                  <a:lnTo>
                    <a:pt x="157" y="306"/>
                  </a:lnTo>
                  <a:lnTo>
                    <a:pt x="157" y="257"/>
                  </a:lnTo>
                  <a:close/>
                </a:path>
              </a:pathLst>
            </a:custGeom>
            <a:solidFill>
              <a:srgbClr val="FF6600"/>
            </a:solidFill>
            <a:ln w="1588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152" name="Freeform 75"/>
            <p:cNvSpPr>
              <a:spLocks noEditPoints="1"/>
            </p:cNvSpPr>
            <p:nvPr/>
          </p:nvSpPr>
          <p:spPr bwMode="auto">
            <a:xfrm>
              <a:off x="1559" y="2043"/>
              <a:ext cx="167" cy="303"/>
            </a:xfrm>
            <a:custGeom>
              <a:avLst/>
              <a:gdLst>
                <a:gd name="T0" fmla="*/ 13 w 167"/>
                <a:gd name="T1" fmla="*/ 0 h 303"/>
                <a:gd name="T2" fmla="*/ 13 w 167"/>
                <a:gd name="T3" fmla="*/ 278 h 303"/>
                <a:gd name="T4" fmla="*/ 7 w 167"/>
                <a:gd name="T5" fmla="*/ 273 h 303"/>
                <a:gd name="T6" fmla="*/ 126 w 167"/>
                <a:gd name="T7" fmla="*/ 273 h 303"/>
                <a:gd name="T8" fmla="*/ 126 w 167"/>
                <a:gd name="T9" fmla="*/ 285 h 303"/>
                <a:gd name="T10" fmla="*/ 0 w 167"/>
                <a:gd name="T11" fmla="*/ 285 h 303"/>
                <a:gd name="T12" fmla="*/ 0 w 167"/>
                <a:gd name="T13" fmla="*/ 0 h 303"/>
                <a:gd name="T14" fmla="*/ 13 w 167"/>
                <a:gd name="T15" fmla="*/ 0 h 303"/>
                <a:gd name="T16" fmla="*/ 118 w 167"/>
                <a:gd name="T17" fmla="*/ 254 h 303"/>
                <a:gd name="T18" fmla="*/ 167 w 167"/>
                <a:gd name="T19" fmla="*/ 278 h 303"/>
                <a:gd name="T20" fmla="*/ 118 w 167"/>
                <a:gd name="T21" fmla="*/ 303 h 303"/>
                <a:gd name="T22" fmla="*/ 118 w 167"/>
                <a:gd name="T23" fmla="*/ 254 h 303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67"/>
                <a:gd name="T37" fmla="*/ 0 h 303"/>
                <a:gd name="T38" fmla="*/ 167 w 167"/>
                <a:gd name="T39" fmla="*/ 303 h 303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67" h="303">
                  <a:moveTo>
                    <a:pt x="13" y="0"/>
                  </a:moveTo>
                  <a:lnTo>
                    <a:pt x="13" y="278"/>
                  </a:lnTo>
                  <a:lnTo>
                    <a:pt x="7" y="273"/>
                  </a:lnTo>
                  <a:lnTo>
                    <a:pt x="126" y="273"/>
                  </a:lnTo>
                  <a:lnTo>
                    <a:pt x="126" y="285"/>
                  </a:lnTo>
                  <a:lnTo>
                    <a:pt x="0" y="285"/>
                  </a:lnTo>
                  <a:lnTo>
                    <a:pt x="0" y="0"/>
                  </a:lnTo>
                  <a:lnTo>
                    <a:pt x="13" y="0"/>
                  </a:lnTo>
                  <a:close/>
                  <a:moveTo>
                    <a:pt x="118" y="254"/>
                  </a:moveTo>
                  <a:lnTo>
                    <a:pt x="167" y="278"/>
                  </a:lnTo>
                  <a:lnTo>
                    <a:pt x="118" y="303"/>
                  </a:lnTo>
                  <a:lnTo>
                    <a:pt x="118" y="254"/>
                  </a:lnTo>
                  <a:close/>
                </a:path>
              </a:pathLst>
            </a:custGeom>
            <a:solidFill>
              <a:srgbClr val="FF6600"/>
            </a:solidFill>
            <a:ln w="1588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153" name="Freeform 76"/>
            <p:cNvSpPr>
              <a:spLocks noEditPoints="1"/>
            </p:cNvSpPr>
            <p:nvPr/>
          </p:nvSpPr>
          <p:spPr bwMode="auto">
            <a:xfrm>
              <a:off x="2083" y="2490"/>
              <a:ext cx="246" cy="305"/>
            </a:xfrm>
            <a:custGeom>
              <a:avLst/>
              <a:gdLst>
                <a:gd name="T0" fmla="*/ 12 w 246"/>
                <a:gd name="T1" fmla="*/ 0 h 305"/>
                <a:gd name="T2" fmla="*/ 12 w 246"/>
                <a:gd name="T3" fmla="*/ 280 h 305"/>
                <a:gd name="T4" fmla="*/ 5 w 246"/>
                <a:gd name="T5" fmla="*/ 273 h 305"/>
                <a:gd name="T6" fmla="*/ 204 w 246"/>
                <a:gd name="T7" fmla="*/ 273 h 305"/>
                <a:gd name="T8" fmla="*/ 204 w 246"/>
                <a:gd name="T9" fmla="*/ 286 h 305"/>
                <a:gd name="T10" fmla="*/ 0 w 246"/>
                <a:gd name="T11" fmla="*/ 286 h 305"/>
                <a:gd name="T12" fmla="*/ 0 w 246"/>
                <a:gd name="T13" fmla="*/ 0 h 305"/>
                <a:gd name="T14" fmla="*/ 12 w 246"/>
                <a:gd name="T15" fmla="*/ 0 h 305"/>
                <a:gd name="T16" fmla="*/ 196 w 246"/>
                <a:gd name="T17" fmla="*/ 255 h 305"/>
                <a:gd name="T18" fmla="*/ 246 w 246"/>
                <a:gd name="T19" fmla="*/ 280 h 305"/>
                <a:gd name="T20" fmla="*/ 196 w 246"/>
                <a:gd name="T21" fmla="*/ 305 h 305"/>
                <a:gd name="T22" fmla="*/ 196 w 246"/>
                <a:gd name="T23" fmla="*/ 255 h 30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46"/>
                <a:gd name="T37" fmla="*/ 0 h 305"/>
                <a:gd name="T38" fmla="*/ 246 w 246"/>
                <a:gd name="T39" fmla="*/ 305 h 305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46" h="305">
                  <a:moveTo>
                    <a:pt x="12" y="0"/>
                  </a:moveTo>
                  <a:lnTo>
                    <a:pt x="12" y="280"/>
                  </a:lnTo>
                  <a:lnTo>
                    <a:pt x="5" y="273"/>
                  </a:lnTo>
                  <a:lnTo>
                    <a:pt x="204" y="273"/>
                  </a:lnTo>
                  <a:lnTo>
                    <a:pt x="204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12" y="0"/>
                  </a:lnTo>
                  <a:close/>
                  <a:moveTo>
                    <a:pt x="196" y="255"/>
                  </a:moveTo>
                  <a:lnTo>
                    <a:pt x="246" y="280"/>
                  </a:lnTo>
                  <a:lnTo>
                    <a:pt x="196" y="305"/>
                  </a:lnTo>
                  <a:lnTo>
                    <a:pt x="196" y="255"/>
                  </a:lnTo>
                  <a:close/>
                </a:path>
              </a:pathLst>
            </a:custGeom>
            <a:solidFill>
              <a:srgbClr val="FF6600"/>
            </a:solidFill>
            <a:ln w="1588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154" name="Freeform 77"/>
            <p:cNvSpPr>
              <a:spLocks noEditPoints="1"/>
            </p:cNvSpPr>
            <p:nvPr/>
          </p:nvSpPr>
          <p:spPr bwMode="auto">
            <a:xfrm>
              <a:off x="2685" y="2938"/>
              <a:ext cx="168" cy="306"/>
            </a:xfrm>
            <a:custGeom>
              <a:avLst/>
              <a:gdLst>
                <a:gd name="T0" fmla="*/ 13 w 168"/>
                <a:gd name="T1" fmla="*/ 0 h 306"/>
                <a:gd name="T2" fmla="*/ 13 w 168"/>
                <a:gd name="T3" fmla="*/ 281 h 306"/>
                <a:gd name="T4" fmla="*/ 6 w 168"/>
                <a:gd name="T5" fmla="*/ 274 h 306"/>
                <a:gd name="T6" fmla="*/ 126 w 168"/>
                <a:gd name="T7" fmla="*/ 274 h 306"/>
                <a:gd name="T8" fmla="*/ 126 w 168"/>
                <a:gd name="T9" fmla="*/ 286 h 306"/>
                <a:gd name="T10" fmla="*/ 0 w 168"/>
                <a:gd name="T11" fmla="*/ 286 h 306"/>
                <a:gd name="T12" fmla="*/ 0 w 168"/>
                <a:gd name="T13" fmla="*/ 0 h 306"/>
                <a:gd name="T14" fmla="*/ 13 w 168"/>
                <a:gd name="T15" fmla="*/ 0 h 306"/>
                <a:gd name="T16" fmla="*/ 118 w 168"/>
                <a:gd name="T17" fmla="*/ 256 h 306"/>
                <a:gd name="T18" fmla="*/ 168 w 168"/>
                <a:gd name="T19" fmla="*/ 281 h 306"/>
                <a:gd name="T20" fmla="*/ 118 w 168"/>
                <a:gd name="T21" fmla="*/ 306 h 306"/>
                <a:gd name="T22" fmla="*/ 118 w 168"/>
                <a:gd name="T23" fmla="*/ 256 h 30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68"/>
                <a:gd name="T37" fmla="*/ 0 h 306"/>
                <a:gd name="T38" fmla="*/ 168 w 168"/>
                <a:gd name="T39" fmla="*/ 306 h 30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68" h="306">
                  <a:moveTo>
                    <a:pt x="13" y="0"/>
                  </a:moveTo>
                  <a:lnTo>
                    <a:pt x="13" y="281"/>
                  </a:lnTo>
                  <a:lnTo>
                    <a:pt x="6" y="274"/>
                  </a:lnTo>
                  <a:lnTo>
                    <a:pt x="126" y="274"/>
                  </a:lnTo>
                  <a:lnTo>
                    <a:pt x="126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13" y="0"/>
                  </a:lnTo>
                  <a:close/>
                  <a:moveTo>
                    <a:pt x="118" y="256"/>
                  </a:moveTo>
                  <a:lnTo>
                    <a:pt x="168" y="281"/>
                  </a:lnTo>
                  <a:lnTo>
                    <a:pt x="118" y="306"/>
                  </a:lnTo>
                  <a:lnTo>
                    <a:pt x="118" y="256"/>
                  </a:lnTo>
                  <a:close/>
                </a:path>
              </a:pathLst>
            </a:custGeom>
            <a:solidFill>
              <a:srgbClr val="FF6600"/>
            </a:solidFill>
            <a:ln w="1588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155" name="Rectangle 81"/>
            <p:cNvSpPr>
              <a:spLocks noChangeArrowheads="1"/>
            </p:cNvSpPr>
            <p:nvPr/>
          </p:nvSpPr>
          <p:spPr bwMode="auto">
            <a:xfrm>
              <a:off x="3442" y="3531"/>
              <a:ext cx="876" cy="233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eaLnBrk="0" hangingPunct="0"/>
              <a:r>
                <a:rPr lang="es-ES" sz="1200" b="1" dirty="0"/>
                <a:t>RENDICIÓN DE </a:t>
              </a:r>
            </a:p>
            <a:p>
              <a:pPr eaLnBrk="0" hangingPunct="0"/>
              <a:r>
                <a:rPr lang="es-ES" sz="1200" b="1" dirty="0"/>
                <a:t>CUENTAS</a:t>
              </a:r>
            </a:p>
          </p:txBody>
        </p:sp>
        <p:sp>
          <p:nvSpPr>
            <p:cNvPr id="156" name="Rectangle 86"/>
            <p:cNvSpPr>
              <a:spLocks noChangeArrowheads="1"/>
            </p:cNvSpPr>
            <p:nvPr/>
          </p:nvSpPr>
          <p:spPr bwMode="auto">
            <a:xfrm>
              <a:off x="3333" y="2635"/>
              <a:ext cx="1159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s-ES" sz="1200" b="1" u="sng" dirty="0">
                  <a:solidFill>
                    <a:srgbClr val="C00000"/>
                  </a:solidFill>
                </a:rPr>
                <a:t>Informes de resultados</a:t>
              </a:r>
              <a:endParaRPr lang="es-ES" sz="2400" u="sng" dirty="0">
                <a:solidFill>
                  <a:srgbClr val="C00000"/>
                </a:solidFill>
                <a:latin typeface="Times" pitchFamily="18" charset="0"/>
              </a:endParaRPr>
            </a:p>
          </p:txBody>
        </p:sp>
        <p:sp>
          <p:nvSpPr>
            <p:cNvPr id="157" name="Rectangle 87"/>
            <p:cNvSpPr>
              <a:spLocks noChangeArrowheads="1"/>
            </p:cNvSpPr>
            <p:nvPr/>
          </p:nvSpPr>
          <p:spPr bwMode="auto">
            <a:xfrm>
              <a:off x="3725" y="2812"/>
              <a:ext cx="0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endParaRPr lang="es-MX" sz="2400">
                <a:latin typeface="Times" pitchFamily="18" charset="0"/>
              </a:endParaRPr>
            </a:p>
          </p:txBody>
        </p:sp>
        <p:sp>
          <p:nvSpPr>
            <p:cNvPr id="158" name="Rectangle 88"/>
            <p:cNvSpPr>
              <a:spLocks noChangeArrowheads="1"/>
            </p:cNvSpPr>
            <p:nvPr/>
          </p:nvSpPr>
          <p:spPr bwMode="auto">
            <a:xfrm>
              <a:off x="4707" y="3551"/>
              <a:ext cx="621" cy="2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s-ES" sz="1200" b="1" dirty="0">
                  <a:solidFill>
                    <a:srgbClr val="000000"/>
                  </a:solidFill>
                </a:rPr>
                <a:t>Cuenta Pública </a:t>
              </a:r>
            </a:p>
            <a:p>
              <a:pPr eaLnBrk="0" hangingPunct="0">
                <a:lnSpc>
                  <a:spcPct val="90000"/>
                </a:lnSpc>
              </a:pPr>
              <a:r>
                <a:rPr lang="es-ES" sz="1200" b="1" dirty="0">
                  <a:solidFill>
                    <a:srgbClr val="000000"/>
                  </a:solidFill>
                </a:rPr>
                <a:t>de resultados</a:t>
              </a:r>
            </a:p>
          </p:txBody>
        </p:sp>
        <p:sp>
          <p:nvSpPr>
            <p:cNvPr id="159" name="Rectangle 89"/>
            <p:cNvSpPr>
              <a:spLocks noChangeArrowheads="1"/>
            </p:cNvSpPr>
            <p:nvPr/>
          </p:nvSpPr>
          <p:spPr bwMode="auto">
            <a:xfrm>
              <a:off x="1156" y="935"/>
              <a:ext cx="3377" cy="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eaLnBrk="0" hangingPunct="0"/>
              <a:r>
                <a:rPr lang="es-ES" sz="1200" b="1" dirty="0">
                  <a:solidFill>
                    <a:srgbClr val="000000"/>
                  </a:solidFill>
                </a:rPr>
                <a:t> Misión , Objetivos , estrategias y líneas de acción de las  direcciones y coordinaciones del ayuntamiento </a:t>
              </a:r>
              <a:endParaRPr lang="es-ES" sz="2400" dirty="0">
                <a:latin typeface="Times" pitchFamily="18" charset="0"/>
              </a:endParaRPr>
            </a:p>
          </p:txBody>
        </p:sp>
        <p:sp>
          <p:nvSpPr>
            <p:cNvPr id="160" name="Rectangle 90"/>
            <p:cNvSpPr>
              <a:spLocks noChangeArrowheads="1"/>
            </p:cNvSpPr>
            <p:nvPr/>
          </p:nvSpPr>
          <p:spPr bwMode="auto">
            <a:xfrm>
              <a:off x="1161" y="1078"/>
              <a:ext cx="1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endParaRPr lang="es-MX" sz="2400">
                <a:latin typeface="Times" pitchFamily="18" charset="0"/>
              </a:endParaRPr>
            </a:p>
          </p:txBody>
        </p:sp>
        <p:sp>
          <p:nvSpPr>
            <p:cNvPr id="161" name="Freeform 91"/>
            <p:cNvSpPr>
              <a:spLocks noEditPoints="1"/>
            </p:cNvSpPr>
            <p:nvPr/>
          </p:nvSpPr>
          <p:spPr bwMode="auto">
            <a:xfrm>
              <a:off x="516" y="723"/>
              <a:ext cx="768" cy="523"/>
            </a:xfrm>
            <a:custGeom>
              <a:avLst/>
              <a:gdLst>
                <a:gd name="T0" fmla="*/ 0 w 768"/>
                <a:gd name="T1" fmla="*/ 124 h 523"/>
                <a:gd name="T2" fmla="*/ 0 w 768"/>
                <a:gd name="T3" fmla="*/ 0 h 523"/>
                <a:gd name="T4" fmla="*/ 573 w 768"/>
                <a:gd name="T5" fmla="*/ 0 h 523"/>
                <a:gd name="T6" fmla="*/ 573 w 768"/>
                <a:gd name="T7" fmla="*/ 498 h 523"/>
                <a:gd name="T8" fmla="*/ 568 w 768"/>
                <a:gd name="T9" fmla="*/ 493 h 523"/>
                <a:gd name="T10" fmla="*/ 727 w 768"/>
                <a:gd name="T11" fmla="*/ 493 h 523"/>
                <a:gd name="T12" fmla="*/ 727 w 768"/>
                <a:gd name="T13" fmla="*/ 505 h 523"/>
                <a:gd name="T14" fmla="*/ 561 w 768"/>
                <a:gd name="T15" fmla="*/ 505 h 523"/>
                <a:gd name="T16" fmla="*/ 561 w 768"/>
                <a:gd name="T17" fmla="*/ 5 h 523"/>
                <a:gd name="T18" fmla="*/ 568 w 768"/>
                <a:gd name="T19" fmla="*/ 12 h 523"/>
                <a:gd name="T20" fmla="*/ 5 w 768"/>
                <a:gd name="T21" fmla="*/ 12 h 523"/>
                <a:gd name="T22" fmla="*/ 12 w 768"/>
                <a:gd name="T23" fmla="*/ 5 h 523"/>
                <a:gd name="T24" fmla="*/ 12 w 768"/>
                <a:gd name="T25" fmla="*/ 124 h 523"/>
                <a:gd name="T26" fmla="*/ 0 w 768"/>
                <a:gd name="T27" fmla="*/ 124 h 523"/>
                <a:gd name="T28" fmla="*/ 718 w 768"/>
                <a:gd name="T29" fmla="*/ 473 h 523"/>
                <a:gd name="T30" fmla="*/ 768 w 768"/>
                <a:gd name="T31" fmla="*/ 498 h 523"/>
                <a:gd name="T32" fmla="*/ 718 w 768"/>
                <a:gd name="T33" fmla="*/ 523 h 523"/>
                <a:gd name="T34" fmla="*/ 718 w 768"/>
                <a:gd name="T35" fmla="*/ 473 h 52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68"/>
                <a:gd name="T55" fmla="*/ 0 h 523"/>
                <a:gd name="T56" fmla="*/ 768 w 768"/>
                <a:gd name="T57" fmla="*/ 523 h 52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68" h="523">
                  <a:moveTo>
                    <a:pt x="0" y="124"/>
                  </a:moveTo>
                  <a:lnTo>
                    <a:pt x="0" y="0"/>
                  </a:lnTo>
                  <a:lnTo>
                    <a:pt x="573" y="0"/>
                  </a:lnTo>
                  <a:lnTo>
                    <a:pt x="573" y="498"/>
                  </a:lnTo>
                  <a:lnTo>
                    <a:pt x="568" y="493"/>
                  </a:lnTo>
                  <a:lnTo>
                    <a:pt x="727" y="493"/>
                  </a:lnTo>
                  <a:lnTo>
                    <a:pt x="727" y="505"/>
                  </a:lnTo>
                  <a:lnTo>
                    <a:pt x="561" y="505"/>
                  </a:lnTo>
                  <a:lnTo>
                    <a:pt x="561" y="5"/>
                  </a:lnTo>
                  <a:lnTo>
                    <a:pt x="568" y="12"/>
                  </a:lnTo>
                  <a:lnTo>
                    <a:pt x="5" y="12"/>
                  </a:lnTo>
                  <a:lnTo>
                    <a:pt x="12" y="5"/>
                  </a:lnTo>
                  <a:lnTo>
                    <a:pt x="12" y="124"/>
                  </a:lnTo>
                  <a:lnTo>
                    <a:pt x="0" y="124"/>
                  </a:lnTo>
                  <a:close/>
                  <a:moveTo>
                    <a:pt x="718" y="473"/>
                  </a:moveTo>
                  <a:lnTo>
                    <a:pt x="768" y="498"/>
                  </a:lnTo>
                  <a:lnTo>
                    <a:pt x="718" y="523"/>
                  </a:lnTo>
                  <a:lnTo>
                    <a:pt x="718" y="473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162" name="Freeform 93"/>
            <p:cNvSpPr>
              <a:spLocks noEditPoints="1"/>
            </p:cNvSpPr>
            <p:nvPr/>
          </p:nvSpPr>
          <p:spPr bwMode="auto">
            <a:xfrm>
              <a:off x="1468" y="1420"/>
              <a:ext cx="187" cy="286"/>
            </a:xfrm>
            <a:custGeom>
              <a:avLst/>
              <a:gdLst>
                <a:gd name="T0" fmla="*/ 0 w 187"/>
                <a:gd name="T1" fmla="*/ 0 h 286"/>
                <a:gd name="T2" fmla="*/ 168 w 187"/>
                <a:gd name="T3" fmla="*/ 0 h 286"/>
                <a:gd name="T4" fmla="*/ 168 w 187"/>
                <a:gd name="T5" fmla="*/ 244 h 286"/>
                <a:gd name="T6" fmla="*/ 155 w 187"/>
                <a:gd name="T7" fmla="*/ 244 h 286"/>
                <a:gd name="T8" fmla="*/ 155 w 187"/>
                <a:gd name="T9" fmla="*/ 7 h 286"/>
                <a:gd name="T10" fmla="*/ 162 w 187"/>
                <a:gd name="T11" fmla="*/ 12 h 286"/>
                <a:gd name="T12" fmla="*/ 0 w 187"/>
                <a:gd name="T13" fmla="*/ 12 h 286"/>
                <a:gd name="T14" fmla="*/ 0 w 187"/>
                <a:gd name="T15" fmla="*/ 0 h 286"/>
                <a:gd name="T16" fmla="*/ 187 w 187"/>
                <a:gd name="T17" fmla="*/ 236 h 286"/>
                <a:gd name="T18" fmla="*/ 162 w 187"/>
                <a:gd name="T19" fmla="*/ 286 h 286"/>
                <a:gd name="T20" fmla="*/ 137 w 187"/>
                <a:gd name="T21" fmla="*/ 236 h 286"/>
                <a:gd name="T22" fmla="*/ 187 w 187"/>
                <a:gd name="T23" fmla="*/ 236 h 28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87"/>
                <a:gd name="T37" fmla="*/ 0 h 286"/>
                <a:gd name="T38" fmla="*/ 187 w 187"/>
                <a:gd name="T39" fmla="*/ 286 h 28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87" h="286">
                  <a:moveTo>
                    <a:pt x="0" y="0"/>
                  </a:moveTo>
                  <a:lnTo>
                    <a:pt x="168" y="0"/>
                  </a:lnTo>
                  <a:lnTo>
                    <a:pt x="168" y="244"/>
                  </a:lnTo>
                  <a:lnTo>
                    <a:pt x="155" y="244"/>
                  </a:lnTo>
                  <a:lnTo>
                    <a:pt x="155" y="7"/>
                  </a:lnTo>
                  <a:lnTo>
                    <a:pt x="162" y="12"/>
                  </a:lnTo>
                  <a:lnTo>
                    <a:pt x="0" y="12"/>
                  </a:lnTo>
                  <a:lnTo>
                    <a:pt x="0" y="0"/>
                  </a:lnTo>
                  <a:close/>
                  <a:moveTo>
                    <a:pt x="187" y="236"/>
                  </a:moveTo>
                  <a:lnTo>
                    <a:pt x="162" y="286"/>
                  </a:lnTo>
                  <a:lnTo>
                    <a:pt x="137" y="236"/>
                  </a:lnTo>
                  <a:lnTo>
                    <a:pt x="187" y="236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163" name="Freeform 94"/>
            <p:cNvSpPr>
              <a:spLocks noEditPoints="1"/>
            </p:cNvSpPr>
            <p:nvPr/>
          </p:nvSpPr>
          <p:spPr bwMode="auto">
            <a:xfrm>
              <a:off x="2449" y="2316"/>
              <a:ext cx="267" cy="286"/>
            </a:xfrm>
            <a:custGeom>
              <a:avLst/>
              <a:gdLst>
                <a:gd name="T0" fmla="*/ 0 w 267"/>
                <a:gd name="T1" fmla="*/ 0 h 286"/>
                <a:gd name="T2" fmla="*/ 249 w 267"/>
                <a:gd name="T3" fmla="*/ 0 h 286"/>
                <a:gd name="T4" fmla="*/ 249 w 267"/>
                <a:gd name="T5" fmla="*/ 244 h 286"/>
                <a:gd name="T6" fmla="*/ 236 w 267"/>
                <a:gd name="T7" fmla="*/ 244 h 286"/>
                <a:gd name="T8" fmla="*/ 236 w 267"/>
                <a:gd name="T9" fmla="*/ 5 h 286"/>
                <a:gd name="T10" fmla="*/ 242 w 267"/>
                <a:gd name="T11" fmla="*/ 12 h 286"/>
                <a:gd name="T12" fmla="*/ 0 w 267"/>
                <a:gd name="T13" fmla="*/ 12 h 286"/>
                <a:gd name="T14" fmla="*/ 0 w 267"/>
                <a:gd name="T15" fmla="*/ 0 h 286"/>
                <a:gd name="T16" fmla="*/ 267 w 267"/>
                <a:gd name="T17" fmla="*/ 236 h 286"/>
                <a:gd name="T18" fmla="*/ 242 w 267"/>
                <a:gd name="T19" fmla="*/ 286 h 286"/>
                <a:gd name="T20" fmla="*/ 217 w 267"/>
                <a:gd name="T21" fmla="*/ 236 h 286"/>
                <a:gd name="T22" fmla="*/ 267 w 267"/>
                <a:gd name="T23" fmla="*/ 236 h 28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67"/>
                <a:gd name="T37" fmla="*/ 0 h 286"/>
                <a:gd name="T38" fmla="*/ 267 w 267"/>
                <a:gd name="T39" fmla="*/ 286 h 28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67" h="286">
                  <a:moveTo>
                    <a:pt x="0" y="0"/>
                  </a:moveTo>
                  <a:lnTo>
                    <a:pt x="249" y="0"/>
                  </a:lnTo>
                  <a:lnTo>
                    <a:pt x="249" y="244"/>
                  </a:lnTo>
                  <a:lnTo>
                    <a:pt x="236" y="244"/>
                  </a:lnTo>
                  <a:lnTo>
                    <a:pt x="236" y="5"/>
                  </a:lnTo>
                  <a:lnTo>
                    <a:pt x="242" y="12"/>
                  </a:lnTo>
                  <a:lnTo>
                    <a:pt x="0" y="12"/>
                  </a:lnTo>
                  <a:lnTo>
                    <a:pt x="0" y="0"/>
                  </a:lnTo>
                  <a:close/>
                  <a:moveTo>
                    <a:pt x="267" y="236"/>
                  </a:moveTo>
                  <a:lnTo>
                    <a:pt x="242" y="286"/>
                  </a:lnTo>
                  <a:lnTo>
                    <a:pt x="217" y="236"/>
                  </a:lnTo>
                  <a:lnTo>
                    <a:pt x="267" y="236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164" name="Freeform 95"/>
            <p:cNvSpPr>
              <a:spLocks noEditPoints="1"/>
            </p:cNvSpPr>
            <p:nvPr/>
          </p:nvSpPr>
          <p:spPr bwMode="auto">
            <a:xfrm>
              <a:off x="3053" y="2763"/>
              <a:ext cx="185" cy="287"/>
            </a:xfrm>
            <a:custGeom>
              <a:avLst/>
              <a:gdLst>
                <a:gd name="T0" fmla="*/ 0 w 185"/>
                <a:gd name="T1" fmla="*/ 0 h 287"/>
                <a:gd name="T2" fmla="*/ 166 w 185"/>
                <a:gd name="T3" fmla="*/ 0 h 287"/>
                <a:gd name="T4" fmla="*/ 166 w 185"/>
                <a:gd name="T5" fmla="*/ 246 h 287"/>
                <a:gd name="T6" fmla="*/ 153 w 185"/>
                <a:gd name="T7" fmla="*/ 246 h 287"/>
                <a:gd name="T8" fmla="*/ 153 w 185"/>
                <a:gd name="T9" fmla="*/ 7 h 287"/>
                <a:gd name="T10" fmla="*/ 160 w 185"/>
                <a:gd name="T11" fmla="*/ 13 h 287"/>
                <a:gd name="T12" fmla="*/ 0 w 185"/>
                <a:gd name="T13" fmla="*/ 13 h 287"/>
                <a:gd name="T14" fmla="*/ 0 w 185"/>
                <a:gd name="T15" fmla="*/ 0 h 287"/>
                <a:gd name="T16" fmla="*/ 185 w 185"/>
                <a:gd name="T17" fmla="*/ 238 h 287"/>
                <a:gd name="T18" fmla="*/ 160 w 185"/>
                <a:gd name="T19" fmla="*/ 287 h 287"/>
                <a:gd name="T20" fmla="*/ 135 w 185"/>
                <a:gd name="T21" fmla="*/ 238 h 287"/>
                <a:gd name="T22" fmla="*/ 185 w 185"/>
                <a:gd name="T23" fmla="*/ 238 h 287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85"/>
                <a:gd name="T37" fmla="*/ 0 h 287"/>
                <a:gd name="T38" fmla="*/ 185 w 185"/>
                <a:gd name="T39" fmla="*/ 287 h 287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85" h="287">
                  <a:moveTo>
                    <a:pt x="0" y="0"/>
                  </a:moveTo>
                  <a:lnTo>
                    <a:pt x="166" y="0"/>
                  </a:lnTo>
                  <a:lnTo>
                    <a:pt x="166" y="246"/>
                  </a:lnTo>
                  <a:lnTo>
                    <a:pt x="153" y="246"/>
                  </a:lnTo>
                  <a:lnTo>
                    <a:pt x="153" y="7"/>
                  </a:lnTo>
                  <a:lnTo>
                    <a:pt x="160" y="13"/>
                  </a:lnTo>
                  <a:lnTo>
                    <a:pt x="0" y="13"/>
                  </a:lnTo>
                  <a:lnTo>
                    <a:pt x="0" y="0"/>
                  </a:lnTo>
                  <a:close/>
                  <a:moveTo>
                    <a:pt x="185" y="238"/>
                  </a:moveTo>
                  <a:lnTo>
                    <a:pt x="160" y="287"/>
                  </a:lnTo>
                  <a:lnTo>
                    <a:pt x="135" y="238"/>
                  </a:lnTo>
                  <a:lnTo>
                    <a:pt x="185" y="238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165" name="Freeform 96"/>
            <p:cNvSpPr>
              <a:spLocks noEditPoints="1"/>
            </p:cNvSpPr>
            <p:nvPr/>
          </p:nvSpPr>
          <p:spPr bwMode="auto">
            <a:xfrm>
              <a:off x="3426" y="3384"/>
              <a:ext cx="57" cy="114"/>
            </a:xfrm>
            <a:custGeom>
              <a:avLst/>
              <a:gdLst>
                <a:gd name="T0" fmla="*/ 37 w 57"/>
                <a:gd name="T1" fmla="*/ 0 h 114"/>
                <a:gd name="T2" fmla="*/ 37 w 57"/>
                <a:gd name="T3" fmla="*/ 67 h 114"/>
                <a:gd name="T4" fmla="*/ 19 w 57"/>
                <a:gd name="T5" fmla="*/ 67 h 114"/>
                <a:gd name="T6" fmla="*/ 18 w 57"/>
                <a:gd name="T7" fmla="*/ 0 h 114"/>
                <a:gd name="T8" fmla="*/ 37 w 57"/>
                <a:gd name="T9" fmla="*/ 0 h 114"/>
                <a:gd name="T10" fmla="*/ 57 w 57"/>
                <a:gd name="T11" fmla="*/ 57 h 114"/>
                <a:gd name="T12" fmla="*/ 29 w 57"/>
                <a:gd name="T13" fmla="*/ 114 h 114"/>
                <a:gd name="T14" fmla="*/ 0 w 57"/>
                <a:gd name="T15" fmla="*/ 58 h 114"/>
                <a:gd name="T16" fmla="*/ 57 w 57"/>
                <a:gd name="T17" fmla="*/ 57 h 1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7"/>
                <a:gd name="T28" fmla="*/ 0 h 114"/>
                <a:gd name="T29" fmla="*/ 57 w 57"/>
                <a:gd name="T30" fmla="*/ 114 h 11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7" h="114">
                  <a:moveTo>
                    <a:pt x="37" y="0"/>
                  </a:moveTo>
                  <a:lnTo>
                    <a:pt x="37" y="67"/>
                  </a:lnTo>
                  <a:lnTo>
                    <a:pt x="19" y="67"/>
                  </a:lnTo>
                  <a:lnTo>
                    <a:pt x="18" y="0"/>
                  </a:lnTo>
                  <a:lnTo>
                    <a:pt x="37" y="0"/>
                  </a:lnTo>
                  <a:close/>
                  <a:moveTo>
                    <a:pt x="57" y="57"/>
                  </a:moveTo>
                  <a:lnTo>
                    <a:pt x="29" y="114"/>
                  </a:lnTo>
                  <a:lnTo>
                    <a:pt x="0" y="58"/>
                  </a:lnTo>
                  <a:lnTo>
                    <a:pt x="57" y="57"/>
                  </a:lnTo>
                  <a:close/>
                </a:path>
              </a:pathLst>
            </a:custGeom>
            <a:solidFill>
              <a:srgbClr val="FF6600"/>
            </a:solidFill>
            <a:ln w="1588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166" name="Freeform 97"/>
            <p:cNvSpPr>
              <a:spLocks noEditPoints="1"/>
            </p:cNvSpPr>
            <p:nvPr/>
          </p:nvSpPr>
          <p:spPr bwMode="auto">
            <a:xfrm>
              <a:off x="3574" y="3212"/>
              <a:ext cx="186" cy="286"/>
            </a:xfrm>
            <a:custGeom>
              <a:avLst/>
              <a:gdLst>
                <a:gd name="T0" fmla="*/ 0 w 186"/>
                <a:gd name="T1" fmla="*/ 0 h 286"/>
                <a:gd name="T2" fmla="*/ 167 w 186"/>
                <a:gd name="T3" fmla="*/ 0 h 286"/>
                <a:gd name="T4" fmla="*/ 167 w 186"/>
                <a:gd name="T5" fmla="*/ 244 h 286"/>
                <a:gd name="T6" fmla="*/ 155 w 186"/>
                <a:gd name="T7" fmla="*/ 244 h 286"/>
                <a:gd name="T8" fmla="*/ 155 w 186"/>
                <a:gd name="T9" fmla="*/ 7 h 286"/>
                <a:gd name="T10" fmla="*/ 162 w 186"/>
                <a:gd name="T11" fmla="*/ 12 h 286"/>
                <a:gd name="T12" fmla="*/ 0 w 186"/>
                <a:gd name="T13" fmla="*/ 12 h 286"/>
                <a:gd name="T14" fmla="*/ 0 w 186"/>
                <a:gd name="T15" fmla="*/ 0 h 286"/>
                <a:gd name="T16" fmla="*/ 186 w 186"/>
                <a:gd name="T17" fmla="*/ 236 h 286"/>
                <a:gd name="T18" fmla="*/ 162 w 186"/>
                <a:gd name="T19" fmla="*/ 286 h 286"/>
                <a:gd name="T20" fmla="*/ 137 w 186"/>
                <a:gd name="T21" fmla="*/ 236 h 286"/>
                <a:gd name="T22" fmla="*/ 186 w 186"/>
                <a:gd name="T23" fmla="*/ 236 h 28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86"/>
                <a:gd name="T37" fmla="*/ 0 h 286"/>
                <a:gd name="T38" fmla="*/ 186 w 186"/>
                <a:gd name="T39" fmla="*/ 286 h 28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86" h="286">
                  <a:moveTo>
                    <a:pt x="0" y="0"/>
                  </a:moveTo>
                  <a:lnTo>
                    <a:pt x="167" y="0"/>
                  </a:lnTo>
                  <a:lnTo>
                    <a:pt x="167" y="244"/>
                  </a:lnTo>
                  <a:lnTo>
                    <a:pt x="155" y="244"/>
                  </a:lnTo>
                  <a:lnTo>
                    <a:pt x="155" y="7"/>
                  </a:lnTo>
                  <a:lnTo>
                    <a:pt x="162" y="12"/>
                  </a:lnTo>
                  <a:lnTo>
                    <a:pt x="0" y="12"/>
                  </a:lnTo>
                  <a:lnTo>
                    <a:pt x="0" y="0"/>
                  </a:lnTo>
                  <a:close/>
                  <a:moveTo>
                    <a:pt x="186" y="236"/>
                  </a:moveTo>
                  <a:lnTo>
                    <a:pt x="162" y="286"/>
                  </a:lnTo>
                  <a:lnTo>
                    <a:pt x="137" y="236"/>
                  </a:lnTo>
                  <a:lnTo>
                    <a:pt x="186" y="236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167" name="Rectangle 98"/>
            <p:cNvSpPr>
              <a:spLocks noChangeArrowheads="1"/>
            </p:cNvSpPr>
            <p:nvPr/>
          </p:nvSpPr>
          <p:spPr bwMode="auto">
            <a:xfrm>
              <a:off x="2789" y="2341"/>
              <a:ext cx="2181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s-ES" sz="1200" b="1" dirty="0">
                  <a:solidFill>
                    <a:srgbClr val="000000"/>
                  </a:solidFill>
                </a:rPr>
                <a:t>Mejora en la gestión y calidad del gasto público</a:t>
              </a:r>
              <a:endParaRPr lang="es-ES" sz="2400" dirty="0">
                <a:latin typeface="Times" pitchFamily="18" charset="0"/>
              </a:endParaRPr>
            </a:p>
          </p:txBody>
        </p:sp>
        <p:sp>
          <p:nvSpPr>
            <p:cNvPr id="168" name="Rectangle 99"/>
            <p:cNvSpPr>
              <a:spLocks noChangeArrowheads="1"/>
            </p:cNvSpPr>
            <p:nvPr/>
          </p:nvSpPr>
          <p:spPr bwMode="auto">
            <a:xfrm>
              <a:off x="5358" y="1692"/>
              <a:ext cx="58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s-ES" sz="1000" b="1">
                  <a:solidFill>
                    <a:srgbClr val="000000"/>
                  </a:solidFill>
                </a:rPr>
                <a:t>R</a:t>
              </a:r>
              <a:endParaRPr lang="es-ES" sz="2400">
                <a:latin typeface="Times" pitchFamily="18" charset="0"/>
              </a:endParaRPr>
            </a:p>
          </p:txBody>
        </p:sp>
        <p:sp>
          <p:nvSpPr>
            <p:cNvPr id="169" name="Rectangle 100"/>
            <p:cNvSpPr>
              <a:spLocks noChangeArrowheads="1"/>
            </p:cNvSpPr>
            <p:nvPr/>
          </p:nvSpPr>
          <p:spPr bwMode="auto">
            <a:xfrm>
              <a:off x="5358" y="1792"/>
              <a:ext cx="53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s-ES" sz="1000" b="1">
                  <a:solidFill>
                    <a:srgbClr val="000000"/>
                  </a:solidFill>
                </a:rPr>
                <a:t>E</a:t>
              </a:r>
              <a:endParaRPr lang="es-ES" sz="2400">
                <a:latin typeface="Times" pitchFamily="18" charset="0"/>
              </a:endParaRPr>
            </a:p>
          </p:txBody>
        </p:sp>
        <p:sp>
          <p:nvSpPr>
            <p:cNvPr id="170" name="Rectangle 101"/>
            <p:cNvSpPr>
              <a:spLocks noChangeArrowheads="1"/>
            </p:cNvSpPr>
            <p:nvPr/>
          </p:nvSpPr>
          <p:spPr bwMode="auto">
            <a:xfrm>
              <a:off x="5358" y="1891"/>
              <a:ext cx="53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s-ES" sz="1000" b="1">
                  <a:solidFill>
                    <a:srgbClr val="000000"/>
                  </a:solidFill>
                </a:rPr>
                <a:t>S</a:t>
              </a:r>
              <a:endParaRPr lang="es-ES" sz="2400">
                <a:latin typeface="Times" pitchFamily="18" charset="0"/>
              </a:endParaRPr>
            </a:p>
          </p:txBody>
        </p:sp>
        <p:sp>
          <p:nvSpPr>
            <p:cNvPr id="171" name="Rectangle 102"/>
            <p:cNvSpPr>
              <a:spLocks noChangeArrowheads="1"/>
            </p:cNvSpPr>
            <p:nvPr/>
          </p:nvSpPr>
          <p:spPr bwMode="auto">
            <a:xfrm>
              <a:off x="5358" y="1990"/>
              <a:ext cx="58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s-ES" sz="1000" b="1">
                  <a:solidFill>
                    <a:srgbClr val="000000"/>
                  </a:solidFill>
                </a:rPr>
                <a:t>U</a:t>
              </a:r>
              <a:endParaRPr lang="es-ES" sz="2400">
                <a:latin typeface="Times" pitchFamily="18" charset="0"/>
              </a:endParaRPr>
            </a:p>
          </p:txBody>
        </p:sp>
        <p:sp>
          <p:nvSpPr>
            <p:cNvPr id="172" name="Rectangle 103"/>
            <p:cNvSpPr>
              <a:spLocks noChangeArrowheads="1"/>
            </p:cNvSpPr>
            <p:nvPr/>
          </p:nvSpPr>
          <p:spPr bwMode="auto">
            <a:xfrm>
              <a:off x="5359" y="2090"/>
              <a:ext cx="49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s-ES" sz="1000" b="1">
                  <a:solidFill>
                    <a:srgbClr val="000000"/>
                  </a:solidFill>
                </a:rPr>
                <a:t>L</a:t>
              </a:r>
              <a:endParaRPr lang="es-ES" sz="2400">
                <a:latin typeface="Times" pitchFamily="18" charset="0"/>
              </a:endParaRPr>
            </a:p>
          </p:txBody>
        </p:sp>
        <p:sp>
          <p:nvSpPr>
            <p:cNvPr id="173" name="Rectangle 104"/>
            <p:cNvSpPr>
              <a:spLocks noChangeArrowheads="1"/>
            </p:cNvSpPr>
            <p:nvPr/>
          </p:nvSpPr>
          <p:spPr bwMode="auto">
            <a:xfrm>
              <a:off x="5359" y="2189"/>
              <a:ext cx="49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s-ES" sz="1000" b="1">
                  <a:solidFill>
                    <a:srgbClr val="000000"/>
                  </a:solidFill>
                </a:rPr>
                <a:t>T</a:t>
              </a:r>
              <a:endParaRPr lang="es-ES" sz="2400">
                <a:latin typeface="Times" pitchFamily="18" charset="0"/>
              </a:endParaRPr>
            </a:p>
          </p:txBody>
        </p:sp>
        <p:sp>
          <p:nvSpPr>
            <p:cNvPr id="174" name="Rectangle 105"/>
            <p:cNvSpPr>
              <a:spLocks noChangeArrowheads="1"/>
            </p:cNvSpPr>
            <p:nvPr/>
          </p:nvSpPr>
          <p:spPr bwMode="auto">
            <a:xfrm>
              <a:off x="5358" y="2289"/>
              <a:ext cx="58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s-ES" sz="1000" b="1">
                  <a:solidFill>
                    <a:srgbClr val="000000"/>
                  </a:solidFill>
                </a:rPr>
                <a:t>A</a:t>
              </a:r>
              <a:endParaRPr lang="es-ES" sz="2400">
                <a:latin typeface="Times" pitchFamily="18" charset="0"/>
              </a:endParaRPr>
            </a:p>
          </p:txBody>
        </p:sp>
        <p:sp>
          <p:nvSpPr>
            <p:cNvPr id="175" name="Rectangle 106"/>
            <p:cNvSpPr>
              <a:spLocks noChangeArrowheads="1"/>
            </p:cNvSpPr>
            <p:nvPr/>
          </p:nvSpPr>
          <p:spPr bwMode="auto">
            <a:xfrm>
              <a:off x="5358" y="2388"/>
              <a:ext cx="58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s-ES" sz="1000" b="1">
                  <a:solidFill>
                    <a:srgbClr val="000000"/>
                  </a:solidFill>
                </a:rPr>
                <a:t>D</a:t>
              </a:r>
              <a:endParaRPr lang="es-ES" sz="2400">
                <a:latin typeface="Times" pitchFamily="18" charset="0"/>
              </a:endParaRPr>
            </a:p>
          </p:txBody>
        </p:sp>
        <p:sp>
          <p:nvSpPr>
            <p:cNvPr id="176" name="Rectangle 107"/>
            <p:cNvSpPr>
              <a:spLocks noChangeArrowheads="1"/>
            </p:cNvSpPr>
            <p:nvPr/>
          </p:nvSpPr>
          <p:spPr bwMode="auto">
            <a:xfrm>
              <a:off x="5358" y="2487"/>
              <a:ext cx="6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s-ES" sz="1000" b="1">
                  <a:solidFill>
                    <a:srgbClr val="000000"/>
                  </a:solidFill>
                </a:rPr>
                <a:t>O</a:t>
              </a:r>
              <a:endParaRPr lang="es-ES" sz="2400">
                <a:latin typeface="Times" pitchFamily="18" charset="0"/>
              </a:endParaRPr>
            </a:p>
          </p:txBody>
        </p:sp>
        <p:sp>
          <p:nvSpPr>
            <p:cNvPr id="177" name="Rectangle 108"/>
            <p:cNvSpPr>
              <a:spLocks noChangeArrowheads="1"/>
            </p:cNvSpPr>
            <p:nvPr/>
          </p:nvSpPr>
          <p:spPr bwMode="auto">
            <a:xfrm>
              <a:off x="5358" y="2587"/>
              <a:ext cx="53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s-ES" sz="1000" b="1">
                  <a:solidFill>
                    <a:srgbClr val="000000"/>
                  </a:solidFill>
                </a:rPr>
                <a:t>S</a:t>
              </a:r>
              <a:endParaRPr lang="es-ES" sz="2400">
                <a:latin typeface="Times" pitchFamily="18" charset="0"/>
              </a:endParaRPr>
            </a:p>
          </p:txBody>
        </p:sp>
        <p:sp>
          <p:nvSpPr>
            <p:cNvPr id="178" name="Freeform 109"/>
            <p:cNvSpPr>
              <a:spLocks noEditPoints="1"/>
            </p:cNvSpPr>
            <p:nvPr/>
          </p:nvSpPr>
          <p:spPr bwMode="auto">
            <a:xfrm>
              <a:off x="5323" y="723"/>
              <a:ext cx="8" cy="2929"/>
            </a:xfrm>
            <a:custGeom>
              <a:avLst/>
              <a:gdLst>
                <a:gd name="T0" fmla="*/ 0 w 8"/>
                <a:gd name="T1" fmla="*/ 0 h 2929"/>
                <a:gd name="T2" fmla="*/ 0 w 8"/>
                <a:gd name="T3" fmla="*/ 91 h 2929"/>
                <a:gd name="T4" fmla="*/ 8 w 8"/>
                <a:gd name="T5" fmla="*/ 149 h 2929"/>
                <a:gd name="T6" fmla="*/ 8 w 8"/>
                <a:gd name="T7" fmla="*/ 174 h 2929"/>
                <a:gd name="T8" fmla="*/ 8 w 8"/>
                <a:gd name="T9" fmla="*/ 174 h 2929"/>
                <a:gd name="T10" fmla="*/ 0 w 8"/>
                <a:gd name="T11" fmla="*/ 232 h 2929"/>
                <a:gd name="T12" fmla="*/ 0 w 8"/>
                <a:gd name="T13" fmla="*/ 323 h 2929"/>
                <a:gd name="T14" fmla="*/ 8 w 8"/>
                <a:gd name="T15" fmla="*/ 381 h 2929"/>
                <a:gd name="T16" fmla="*/ 8 w 8"/>
                <a:gd name="T17" fmla="*/ 406 h 2929"/>
                <a:gd name="T18" fmla="*/ 8 w 8"/>
                <a:gd name="T19" fmla="*/ 406 h 2929"/>
                <a:gd name="T20" fmla="*/ 0 w 8"/>
                <a:gd name="T21" fmla="*/ 464 h 2929"/>
                <a:gd name="T22" fmla="*/ 0 w 8"/>
                <a:gd name="T23" fmla="*/ 555 h 2929"/>
                <a:gd name="T24" fmla="*/ 8 w 8"/>
                <a:gd name="T25" fmla="*/ 613 h 2929"/>
                <a:gd name="T26" fmla="*/ 8 w 8"/>
                <a:gd name="T27" fmla="*/ 638 h 2929"/>
                <a:gd name="T28" fmla="*/ 8 w 8"/>
                <a:gd name="T29" fmla="*/ 638 h 2929"/>
                <a:gd name="T30" fmla="*/ 0 w 8"/>
                <a:gd name="T31" fmla="*/ 696 h 2929"/>
                <a:gd name="T32" fmla="*/ 0 w 8"/>
                <a:gd name="T33" fmla="*/ 787 h 2929"/>
                <a:gd name="T34" fmla="*/ 8 w 8"/>
                <a:gd name="T35" fmla="*/ 845 h 2929"/>
                <a:gd name="T36" fmla="*/ 8 w 8"/>
                <a:gd name="T37" fmla="*/ 870 h 2929"/>
                <a:gd name="T38" fmla="*/ 8 w 8"/>
                <a:gd name="T39" fmla="*/ 870 h 2929"/>
                <a:gd name="T40" fmla="*/ 0 w 8"/>
                <a:gd name="T41" fmla="*/ 928 h 2929"/>
                <a:gd name="T42" fmla="*/ 0 w 8"/>
                <a:gd name="T43" fmla="*/ 1019 h 2929"/>
                <a:gd name="T44" fmla="*/ 8 w 8"/>
                <a:gd name="T45" fmla="*/ 1077 h 2929"/>
                <a:gd name="T46" fmla="*/ 8 w 8"/>
                <a:gd name="T47" fmla="*/ 1102 h 2929"/>
                <a:gd name="T48" fmla="*/ 8 w 8"/>
                <a:gd name="T49" fmla="*/ 1102 h 2929"/>
                <a:gd name="T50" fmla="*/ 0 w 8"/>
                <a:gd name="T51" fmla="*/ 1158 h 2929"/>
                <a:gd name="T52" fmla="*/ 0 w 8"/>
                <a:gd name="T53" fmla="*/ 1249 h 2929"/>
                <a:gd name="T54" fmla="*/ 8 w 8"/>
                <a:gd name="T55" fmla="*/ 1307 h 2929"/>
                <a:gd name="T56" fmla="*/ 8 w 8"/>
                <a:gd name="T57" fmla="*/ 1332 h 2929"/>
                <a:gd name="T58" fmla="*/ 8 w 8"/>
                <a:gd name="T59" fmla="*/ 1332 h 2929"/>
                <a:gd name="T60" fmla="*/ 0 w 8"/>
                <a:gd name="T61" fmla="*/ 1390 h 2929"/>
                <a:gd name="T62" fmla="*/ 0 w 8"/>
                <a:gd name="T63" fmla="*/ 1481 h 2929"/>
                <a:gd name="T64" fmla="*/ 8 w 8"/>
                <a:gd name="T65" fmla="*/ 1539 h 2929"/>
                <a:gd name="T66" fmla="*/ 8 w 8"/>
                <a:gd name="T67" fmla="*/ 1564 h 2929"/>
                <a:gd name="T68" fmla="*/ 8 w 8"/>
                <a:gd name="T69" fmla="*/ 1564 h 2929"/>
                <a:gd name="T70" fmla="*/ 0 w 8"/>
                <a:gd name="T71" fmla="*/ 1622 h 2929"/>
                <a:gd name="T72" fmla="*/ 0 w 8"/>
                <a:gd name="T73" fmla="*/ 1713 h 2929"/>
                <a:gd name="T74" fmla="*/ 8 w 8"/>
                <a:gd name="T75" fmla="*/ 1771 h 2929"/>
                <a:gd name="T76" fmla="*/ 8 w 8"/>
                <a:gd name="T77" fmla="*/ 1796 h 2929"/>
                <a:gd name="T78" fmla="*/ 8 w 8"/>
                <a:gd name="T79" fmla="*/ 1796 h 2929"/>
                <a:gd name="T80" fmla="*/ 0 w 8"/>
                <a:gd name="T81" fmla="*/ 1854 h 2929"/>
                <a:gd name="T82" fmla="*/ 0 w 8"/>
                <a:gd name="T83" fmla="*/ 1945 h 2929"/>
                <a:gd name="T84" fmla="*/ 8 w 8"/>
                <a:gd name="T85" fmla="*/ 2003 h 2929"/>
                <a:gd name="T86" fmla="*/ 8 w 8"/>
                <a:gd name="T87" fmla="*/ 2028 h 2929"/>
                <a:gd name="T88" fmla="*/ 8 w 8"/>
                <a:gd name="T89" fmla="*/ 2028 h 2929"/>
                <a:gd name="T90" fmla="*/ 0 w 8"/>
                <a:gd name="T91" fmla="*/ 2086 h 2929"/>
                <a:gd name="T92" fmla="*/ 0 w 8"/>
                <a:gd name="T93" fmla="*/ 2177 h 2929"/>
                <a:gd name="T94" fmla="*/ 8 w 8"/>
                <a:gd name="T95" fmla="*/ 2234 h 2929"/>
                <a:gd name="T96" fmla="*/ 8 w 8"/>
                <a:gd name="T97" fmla="*/ 2259 h 2929"/>
                <a:gd name="T98" fmla="*/ 8 w 8"/>
                <a:gd name="T99" fmla="*/ 2259 h 2929"/>
                <a:gd name="T100" fmla="*/ 0 w 8"/>
                <a:gd name="T101" fmla="*/ 2317 h 2929"/>
                <a:gd name="T102" fmla="*/ 0 w 8"/>
                <a:gd name="T103" fmla="*/ 2408 h 2929"/>
                <a:gd name="T104" fmla="*/ 8 w 8"/>
                <a:gd name="T105" fmla="*/ 2466 h 2929"/>
                <a:gd name="T106" fmla="*/ 8 w 8"/>
                <a:gd name="T107" fmla="*/ 2490 h 2929"/>
                <a:gd name="T108" fmla="*/ 8 w 8"/>
                <a:gd name="T109" fmla="*/ 2490 h 2929"/>
                <a:gd name="T110" fmla="*/ 0 w 8"/>
                <a:gd name="T111" fmla="*/ 2548 h 2929"/>
                <a:gd name="T112" fmla="*/ 0 w 8"/>
                <a:gd name="T113" fmla="*/ 2640 h 2929"/>
                <a:gd name="T114" fmla="*/ 8 w 8"/>
                <a:gd name="T115" fmla="*/ 2698 h 2929"/>
                <a:gd name="T116" fmla="*/ 8 w 8"/>
                <a:gd name="T117" fmla="*/ 2722 h 2929"/>
                <a:gd name="T118" fmla="*/ 8 w 8"/>
                <a:gd name="T119" fmla="*/ 2722 h 2929"/>
                <a:gd name="T120" fmla="*/ 0 w 8"/>
                <a:gd name="T121" fmla="*/ 2780 h 2929"/>
                <a:gd name="T122" fmla="*/ 0 w 8"/>
                <a:gd name="T123" fmla="*/ 2871 h 2929"/>
                <a:gd name="T124" fmla="*/ 8 w 8"/>
                <a:gd name="T125" fmla="*/ 2929 h 2929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8"/>
                <a:gd name="T190" fmla="*/ 0 h 2929"/>
                <a:gd name="T191" fmla="*/ 8 w 8"/>
                <a:gd name="T192" fmla="*/ 2929 h 2929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8" h="2929">
                  <a:moveTo>
                    <a:pt x="8" y="0"/>
                  </a:moveTo>
                  <a:lnTo>
                    <a:pt x="8" y="35"/>
                  </a:lnTo>
                  <a:lnTo>
                    <a:pt x="0" y="35"/>
                  </a:lnTo>
                  <a:lnTo>
                    <a:pt x="0" y="0"/>
                  </a:lnTo>
                  <a:lnTo>
                    <a:pt x="8" y="0"/>
                  </a:lnTo>
                  <a:close/>
                  <a:moveTo>
                    <a:pt x="8" y="58"/>
                  </a:moveTo>
                  <a:lnTo>
                    <a:pt x="8" y="91"/>
                  </a:lnTo>
                  <a:lnTo>
                    <a:pt x="0" y="91"/>
                  </a:lnTo>
                  <a:lnTo>
                    <a:pt x="0" y="58"/>
                  </a:lnTo>
                  <a:lnTo>
                    <a:pt x="8" y="58"/>
                  </a:lnTo>
                  <a:close/>
                  <a:moveTo>
                    <a:pt x="8" y="116"/>
                  </a:moveTo>
                  <a:lnTo>
                    <a:pt x="8" y="149"/>
                  </a:lnTo>
                  <a:lnTo>
                    <a:pt x="0" y="149"/>
                  </a:lnTo>
                  <a:lnTo>
                    <a:pt x="0" y="116"/>
                  </a:lnTo>
                  <a:lnTo>
                    <a:pt x="8" y="116"/>
                  </a:lnTo>
                  <a:close/>
                  <a:moveTo>
                    <a:pt x="8" y="174"/>
                  </a:moveTo>
                  <a:lnTo>
                    <a:pt x="8" y="207"/>
                  </a:lnTo>
                  <a:lnTo>
                    <a:pt x="0" y="207"/>
                  </a:lnTo>
                  <a:lnTo>
                    <a:pt x="0" y="174"/>
                  </a:lnTo>
                  <a:lnTo>
                    <a:pt x="8" y="174"/>
                  </a:lnTo>
                  <a:close/>
                  <a:moveTo>
                    <a:pt x="8" y="232"/>
                  </a:moveTo>
                  <a:lnTo>
                    <a:pt x="8" y="265"/>
                  </a:lnTo>
                  <a:lnTo>
                    <a:pt x="0" y="265"/>
                  </a:lnTo>
                  <a:lnTo>
                    <a:pt x="0" y="232"/>
                  </a:lnTo>
                  <a:lnTo>
                    <a:pt x="8" y="232"/>
                  </a:lnTo>
                  <a:close/>
                  <a:moveTo>
                    <a:pt x="8" y="290"/>
                  </a:moveTo>
                  <a:lnTo>
                    <a:pt x="8" y="323"/>
                  </a:lnTo>
                  <a:lnTo>
                    <a:pt x="0" y="323"/>
                  </a:lnTo>
                  <a:lnTo>
                    <a:pt x="0" y="290"/>
                  </a:lnTo>
                  <a:lnTo>
                    <a:pt x="8" y="290"/>
                  </a:lnTo>
                  <a:close/>
                  <a:moveTo>
                    <a:pt x="8" y="348"/>
                  </a:moveTo>
                  <a:lnTo>
                    <a:pt x="8" y="381"/>
                  </a:lnTo>
                  <a:lnTo>
                    <a:pt x="0" y="381"/>
                  </a:lnTo>
                  <a:lnTo>
                    <a:pt x="0" y="348"/>
                  </a:lnTo>
                  <a:lnTo>
                    <a:pt x="8" y="348"/>
                  </a:lnTo>
                  <a:close/>
                  <a:moveTo>
                    <a:pt x="8" y="406"/>
                  </a:moveTo>
                  <a:lnTo>
                    <a:pt x="8" y="439"/>
                  </a:lnTo>
                  <a:lnTo>
                    <a:pt x="0" y="439"/>
                  </a:lnTo>
                  <a:lnTo>
                    <a:pt x="0" y="406"/>
                  </a:lnTo>
                  <a:lnTo>
                    <a:pt x="8" y="406"/>
                  </a:lnTo>
                  <a:close/>
                  <a:moveTo>
                    <a:pt x="8" y="464"/>
                  </a:moveTo>
                  <a:lnTo>
                    <a:pt x="8" y="497"/>
                  </a:lnTo>
                  <a:lnTo>
                    <a:pt x="0" y="497"/>
                  </a:lnTo>
                  <a:lnTo>
                    <a:pt x="0" y="464"/>
                  </a:lnTo>
                  <a:lnTo>
                    <a:pt x="8" y="464"/>
                  </a:lnTo>
                  <a:close/>
                  <a:moveTo>
                    <a:pt x="8" y="522"/>
                  </a:moveTo>
                  <a:lnTo>
                    <a:pt x="8" y="555"/>
                  </a:lnTo>
                  <a:lnTo>
                    <a:pt x="0" y="555"/>
                  </a:lnTo>
                  <a:lnTo>
                    <a:pt x="0" y="522"/>
                  </a:lnTo>
                  <a:lnTo>
                    <a:pt x="8" y="522"/>
                  </a:lnTo>
                  <a:close/>
                  <a:moveTo>
                    <a:pt x="8" y="580"/>
                  </a:moveTo>
                  <a:lnTo>
                    <a:pt x="8" y="613"/>
                  </a:lnTo>
                  <a:lnTo>
                    <a:pt x="0" y="613"/>
                  </a:lnTo>
                  <a:lnTo>
                    <a:pt x="0" y="580"/>
                  </a:lnTo>
                  <a:lnTo>
                    <a:pt x="8" y="580"/>
                  </a:lnTo>
                  <a:close/>
                  <a:moveTo>
                    <a:pt x="8" y="638"/>
                  </a:moveTo>
                  <a:lnTo>
                    <a:pt x="8" y="671"/>
                  </a:lnTo>
                  <a:lnTo>
                    <a:pt x="0" y="671"/>
                  </a:lnTo>
                  <a:lnTo>
                    <a:pt x="0" y="638"/>
                  </a:lnTo>
                  <a:lnTo>
                    <a:pt x="8" y="638"/>
                  </a:lnTo>
                  <a:close/>
                  <a:moveTo>
                    <a:pt x="8" y="696"/>
                  </a:moveTo>
                  <a:lnTo>
                    <a:pt x="8" y="729"/>
                  </a:lnTo>
                  <a:lnTo>
                    <a:pt x="0" y="729"/>
                  </a:lnTo>
                  <a:lnTo>
                    <a:pt x="0" y="696"/>
                  </a:lnTo>
                  <a:lnTo>
                    <a:pt x="8" y="696"/>
                  </a:lnTo>
                  <a:close/>
                  <a:moveTo>
                    <a:pt x="8" y="754"/>
                  </a:moveTo>
                  <a:lnTo>
                    <a:pt x="8" y="787"/>
                  </a:lnTo>
                  <a:lnTo>
                    <a:pt x="0" y="787"/>
                  </a:lnTo>
                  <a:lnTo>
                    <a:pt x="0" y="754"/>
                  </a:lnTo>
                  <a:lnTo>
                    <a:pt x="8" y="754"/>
                  </a:lnTo>
                  <a:close/>
                  <a:moveTo>
                    <a:pt x="8" y="812"/>
                  </a:moveTo>
                  <a:lnTo>
                    <a:pt x="8" y="845"/>
                  </a:lnTo>
                  <a:lnTo>
                    <a:pt x="0" y="845"/>
                  </a:lnTo>
                  <a:lnTo>
                    <a:pt x="0" y="812"/>
                  </a:lnTo>
                  <a:lnTo>
                    <a:pt x="8" y="812"/>
                  </a:lnTo>
                  <a:close/>
                  <a:moveTo>
                    <a:pt x="8" y="870"/>
                  </a:moveTo>
                  <a:lnTo>
                    <a:pt x="8" y="903"/>
                  </a:lnTo>
                  <a:lnTo>
                    <a:pt x="0" y="903"/>
                  </a:lnTo>
                  <a:lnTo>
                    <a:pt x="0" y="870"/>
                  </a:lnTo>
                  <a:lnTo>
                    <a:pt x="8" y="870"/>
                  </a:lnTo>
                  <a:close/>
                  <a:moveTo>
                    <a:pt x="8" y="928"/>
                  </a:moveTo>
                  <a:lnTo>
                    <a:pt x="8" y="961"/>
                  </a:lnTo>
                  <a:lnTo>
                    <a:pt x="0" y="961"/>
                  </a:lnTo>
                  <a:lnTo>
                    <a:pt x="0" y="928"/>
                  </a:lnTo>
                  <a:lnTo>
                    <a:pt x="8" y="928"/>
                  </a:lnTo>
                  <a:close/>
                  <a:moveTo>
                    <a:pt x="8" y="986"/>
                  </a:moveTo>
                  <a:lnTo>
                    <a:pt x="8" y="1019"/>
                  </a:lnTo>
                  <a:lnTo>
                    <a:pt x="0" y="1019"/>
                  </a:lnTo>
                  <a:lnTo>
                    <a:pt x="0" y="986"/>
                  </a:lnTo>
                  <a:lnTo>
                    <a:pt x="8" y="986"/>
                  </a:lnTo>
                  <a:close/>
                  <a:moveTo>
                    <a:pt x="8" y="1042"/>
                  </a:moveTo>
                  <a:lnTo>
                    <a:pt x="8" y="1077"/>
                  </a:lnTo>
                  <a:lnTo>
                    <a:pt x="0" y="1077"/>
                  </a:lnTo>
                  <a:lnTo>
                    <a:pt x="0" y="1042"/>
                  </a:lnTo>
                  <a:lnTo>
                    <a:pt x="8" y="1042"/>
                  </a:lnTo>
                  <a:close/>
                  <a:moveTo>
                    <a:pt x="8" y="1102"/>
                  </a:moveTo>
                  <a:lnTo>
                    <a:pt x="8" y="1133"/>
                  </a:lnTo>
                  <a:lnTo>
                    <a:pt x="0" y="1133"/>
                  </a:lnTo>
                  <a:lnTo>
                    <a:pt x="0" y="1102"/>
                  </a:lnTo>
                  <a:lnTo>
                    <a:pt x="8" y="1102"/>
                  </a:lnTo>
                  <a:close/>
                  <a:moveTo>
                    <a:pt x="8" y="1158"/>
                  </a:moveTo>
                  <a:lnTo>
                    <a:pt x="8" y="1191"/>
                  </a:lnTo>
                  <a:lnTo>
                    <a:pt x="0" y="1191"/>
                  </a:lnTo>
                  <a:lnTo>
                    <a:pt x="0" y="1158"/>
                  </a:lnTo>
                  <a:lnTo>
                    <a:pt x="8" y="1158"/>
                  </a:lnTo>
                  <a:close/>
                  <a:moveTo>
                    <a:pt x="8" y="1216"/>
                  </a:moveTo>
                  <a:lnTo>
                    <a:pt x="8" y="1249"/>
                  </a:lnTo>
                  <a:lnTo>
                    <a:pt x="0" y="1249"/>
                  </a:lnTo>
                  <a:lnTo>
                    <a:pt x="0" y="1216"/>
                  </a:lnTo>
                  <a:lnTo>
                    <a:pt x="8" y="1216"/>
                  </a:lnTo>
                  <a:close/>
                  <a:moveTo>
                    <a:pt x="8" y="1274"/>
                  </a:moveTo>
                  <a:lnTo>
                    <a:pt x="8" y="1307"/>
                  </a:lnTo>
                  <a:lnTo>
                    <a:pt x="0" y="1307"/>
                  </a:lnTo>
                  <a:lnTo>
                    <a:pt x="0" y="1274"/>
                  </a:lnTo>
                  <a:lnTo>
                    <a:pt x="8" y="1274"/>
                  </a:lnTo>
                  <a:close/>
                  <a:moveTo>
                    <a:pt x="8" y="1332"/>
                  </a:moveTo>
                  <a:lnTo>
                    <a:pt x="8" y="1365"/>
                  </a:lnTo>
                  <a:lnTo>
                    <a:pt x="0" y="1365"/>
                  </a:lnTo>
                  <a:lnTo>
                    <a:pt x="0" y="1332"/>
                  </a:lnTo>
                  <a:lnTo>
                    <a:pt x="8" y="1332"/>
                  </a:lnTo>
                  <a:close/>
                  <a:moveTo>
                    <a:pt x="8" y="1390"/>
                  </a:moveTo>
                  <a:lnTo>
                    <a:pt x="8" y="1423"/>
                  </a:lnTo>
                  <a:lnTo>
                    <a:pt x="0" y="1423"/>
                  </a:lnTo>
                  <a:lnTo>
                    <a:pt x="0" y="1390"/>
                  </a:lnTo>
                  <a:lnTo>
                    <a:pt x="8" y="1390"/>
                  </a:lnTo>
                  <a:close/>
                  <a:moveTo>
                    <a:pt x="8" y="1448"/>
                  </a:moveTo>
                  <a:lnTo>
                    <a:pt x="8" y="1481"/>
                  </a:lnTo>
                  <a:lnTo>
                    <a:pt x="0" y="1481"/>
                  </a:lnTo>
                  <a:lnTo>
                    <a:pt x="0" y="1448"/>
                  </a:lnTo>
                  <a:lnTo>
                    <a:pt x="8" y="1448"/>
                  </a:lnTo>
                  <a:close/>
                  <a:moveTo>
                    <a:pt x="8" y="1506"/>
                  </a:moveTo>
                  <a:lnTo>
                    <a:pt x="8" y="1539"/>
                  </a:lnTo>
                  <a:lnTo>
                    <a:pt x="0" y="1539"/>
                  </a:lnTo>
                  <a:lnTo>
                    <a:pt x="0" y="1506"/>
                  </a:lnTo>
                  <a:lnTo>
                    <a:pt x="8" y="1506"/>
                  </a:lnTo>
                  <a:close/>
                  <a:moveTo>
                    <a:pt x="8" y="1564"/>
                  </a:moveTo>
                  <a:lnTo>
                    <a:pt x="8" y="1597"/>
                  </a:lnTo>
                  <a:lnTo>
                    <a:pt x="0" y="1597"/>
                  </a:lnTo>
                  <a:lnTo>
                    <a:pt x="0" y="1564"/>
                  </a:lnTo>
                  <a:lnTo>
                    <a:pt x="8" y="1564"/>
                  </a:lnTo>
                  <a:close/>
                  <a:moveTo>
                    <a:pt x="8" y="1622"/>
                  </a:moveTo>
                  <a:lnTo>
                    <a:pt x="8" y="1655"/>
                  </a:lnTo>
                  <a:lnTo>
                    <a:pt x="0" y="1655"/>
                  </a:lnTo>
                  <a:lnTo>
                    <a:pt x="0" y="1622"/>
                  </a:lnTo>
                  <a:lnTo>
                    <a:pt x="8" y="1622"/>
                  </a:lnTo>
                  <a:close/>
                  <a:moveTo>
                    <a:pt x="8" y="1680"/>
                  </a:moveTo>
                  <a:lnTo>
                    <a:pt x="8" y="1713"/>
                  </a:lnTo>
                  <a:lnTo>
                    <a:pt x="0" y="1713"/>
                  </a:lnTo>
                  <a:lnTo>
                    <a:pt x="0" y="1680"/>
                  </a:lnTo>
                  <a:lnTo>
                    <a:pt x="8" y="1680"/>
                  </a:lnTo>
                  <a:close/>
                  <a:moveTo>
                    <a:pt x="8" y="1738"/>
                  </a:moveTo>
                  <a:lnTo>
                    <a:pt x="8" y="1771"/>
                  </a:lnTo>
                  <a:lnTo>
                    <a:pt x="0" y="1771"/>
                  </a:lnTo>
                  <a:lnTo>
                    <a:pt x="0" y="1738"/>
                  </a:lnTo>
                  <a:lnTo>
                    <a:pt x="8" y="1738"/>
                  </a:lnTo>
                  <a:close/>
                  <a:moveTo>
                    <a:pt x="8" y="1796"/>
                  </a:moveTo>
                  <a:lnTo>
                    <a:pt x="8" y="1829"/>
                  </a:lnTo>
                  <a:lnTo>
                    <a:pt x="0" y="1829"/>
                  </a:lnTo>
                  <a:lnTo>
                    <a:pt x="0" y="1796"/>
                  </a:lnTo>
                  <a:lnTo>
                    <a:pt x="8" y="1796"/>
                  </a:lnTo>
                  <a:close/>
                  <a:moveTo>
                    <a:pt x="8" y="1854"/>
                  </a:moveTo>
                  <a:lnTo>
                    <a:pt x="8" y="1887"/>
                  </a:lnTo>
                  <a:lnTo>
                    <a:pt x="0" y="1887"/>
                  </a:lnTo>
                  <a:lnTo>
                    <a:pt x="0" y="1854"/>
                  </a:lnTo>
                  <a:lnTo>
                    <a:pt x="8" y="1854"/>
                  </a:lnTo>
                  <a:close/>
                  <a:moveTo>
                    <a:pt x="8" y="1912"/>
                  </a:moveTo>
                  <a:lnTo>
                    <a:pt x="8" y="1945"/>
                  </a:lnTo>
                  <a:lnTo>
                    <a:pt x="0" y="1945"/>
                  </a:lnTo>
                  <a:lnTo>
                    <a:pt x="0" y="1912"/>
                  </a:lnTo>
                  <a:lnTo>
                    <a:pt x="8" y="1912"/>
                  </a:lnTo>
                  <a:close/>
                  <a:moveTo>
                    <a:pt x="8" y="1970"/>
                  </a:moveTo>
                  <a:lnTo>
                    <a:pt x="8" y="2003"/>
                  </a:lnTo>
                  <a:lnTo>
                    <a:pt x="0" y="2003"/>
                  </a:lnTo>
                  <a:lnTo>
                    <a:pt x="0" y="1970"/>
                  </a:lnTo>
                  <a:lnTo>
                    <a:pt x="8" y="1970"/>
                  </a:lnTo>
                  <a:close/>
                  <a:moveTo>
                    <a:pt x="8" y="2028"/>
                  </a:moveTo>
                  <a:lnTo>
                    <a:pt x="8" y="2061"/>
                  </a:lnTo>
                  <a:lnTo>
                    <a:pt x="0" y="2061"/>
                  </a:lnTo>
                  <a:lnTo>
                    <a:pt x="0" y="2028"/>
                  </a:lnTo>
                  <a:lnTo>
                    <a:pt x="8" y="2028"/>
                  </a:lnTo>
                  <a:close/>
                  <a:moveTo>
                    <a:pt x="8" y="2086"/>
                  </a:moveTo>
                  <a:lnTo>
                    <a:pt x="8" y="2119"/>
                  </a:lnTo>
                  <a:lnTo>
                    <a:pt x="0" y="2119"/>
                  </a:lnTo>
                  <a:lnTo>
                    <a:pt x="0" y="2086"/>
                  </a:lnTo>
                  <a:lnTo>
                    <a:pt x="8" y="2086"/>
                  </a:lnTo>
                  <a:close/>
                  <a:moveTo>
                    <a:pt x="8" y="2144"/>
                  </a:moveTo>
                  <a:lnTo>
                    <a:pt x="8" y="2177"/>
                  </a:lnTo>
                  <a:lnTo>
                    <a:pt x="0" y="2177"/>
                  </a:lnTo>
                  <a:lnTo>
                    <a:pt x="0" y="2144"/>
                  </a:lnTo>
                  <a:lnTo>
                    <a:pt x="8" y="2144"/>
                  </a:lnTo>
                  <a:close/>
                  <a:moveTo>
                    <a:pt x="8" y="2202"/>
                  </a:moveTo>
                  <a:lnTo>
                    <a:pt x="8" y="2234"/>
                  </a:lnTo>
                  <a:lnTo>
                    <a:pt x="0" y="2234"/>
                  </a:lnTo>
                  <a:lnTo>
                    <a:pt x="0" y="2202"/>
                  </a:lnTo>
                  <a:lnTo>
                    <a:pt x="8" y="2202"/>
                  </a:lnTo>
                  <a:close/>
                  <a:moveTo>
                    <a:pt x="8" y="2259"/>
                  </a:moveTo>
                  <a:lnTo>
                    <a:pt x="8" y="2293"/>
                  </a:lnTo>
                  <a:lnTo>
                    <a:pt x="0" y="2293"/>
                  </a:lnTo>
                  <a:lnTo>
                    <a:pt x="0" y="2259"/>
                  </a:lnTo>
                  <a:lnTo>
                    <a:pt x="8" y="2259"/>
                  </a:lnTo>
                  <a:close/>
                  <a:moveTo>
                    <a:pt x="8" y="2317"/>
                  </a:moveTo>
                  <a:lnTo>
                    <a:pt x="8" y="2350"/>
                  </a:lnTo>
                  <a:lnTo>
                    <a:pt x="0" y="2350"/>
                  </a:lnTo>
                  <a:lnTo>
                    <a:pt x="0" y="2317"/>
                  </a:lnTo>
                  <a:lnTo>
                    <a:pt x="8" y="2317"/>
                  </a:lnTo>
                  <a:close/>
                  <a:moveTo>
                    <a:pt x="8" y="2375"/>
                  </a:moveTo>
                  <a:lnTo>
                    <a:pt x="8" y="2408"/>
                  </a:lnTo>
                  <a:lnTo>
                    <a:pt x="0" y="2408"/>
                  </a:lnTo>
                  <a:lnTo>
                    <a:pt x="0" y="2375"/>
                  </a:lnTo>
                  <a:lnTo>
                    <a:pt x="8" y="2375"/>
                  </a:lnTo>
                  <a:close/>
                  <a:moveTo>
                    <a:pt x="8" y="2432"/>
                  </a:moveTo>
                  <a:lnTo>
                    <a:pt x="8" y="2466"/>
                  </a:lnTo>
                  <a:lnTo>
                    <a:pt x="0" y="2466"/>
                  </a:lnTo>
                  <a:lnTo>
                    <a:pt x="0" y="2432"/>
                  </a:lnTo>
                  <a:lnTo>
                    <a:pt x="8" y="2432"/>
                  </a:lnTo>
                  <a:close/>
                  <a:moveTo>
                    <a:pt x="8" y="2490"/>
                  </a:moveTo>
                  <a:lnTo>
                    <a:pt x="8" y="2524"/>
                  </a:lnTo>
                  <a:lnTo>
                    <a:pt x="0" y="2524"/>
                  </a:lnTo>
                  <a:lnTo>
                    <a:pt x="0" y="2490"/>
                  </a:lnTo>
                  <a:lnTo>
                    <a:pt x="8" y="2490"/>
                  </a:lnTo>
                  <a:close/>
                  <a:moveTo>
                    <a:pt x="8" y="2548"/>
                  </a:moveTo>
                  <a:lnTo>
                    <a:pt x="8" y="2582"/>
                  </a:lnTo>
                  <a:lnTo>
                    <a:pt x="0" y="2582"/>
                  </a:lnTo>
                  <a:lnTo>
                    <a:pt x="0" y="2548"/>
                  </a:lnTo>
                  <a:lnTo>
                    <a:pt x="8" y="2548"/>
                  </a:lnTo>
                  <a:close/>
                  <a:moveTo>
                    <a:pt x="8" y="2606"/>
                  </a:moveTo>
                  <a:lnTo>
                    <a:pt x="8" y="2640"/>
                  </a:lnTo>
                  <a:lnTo>
                    <a:pt x="0" y="2640"/>
                  </a:lnTo>
                  <a:lnTo>
                    <a:pt x="0" y="2606"/>
                  </a:lnTo>
                  <a:lnTo>
                    <a:pt x="8" y="2606"/>
                  </a:lnTo>
                  <a:close/>
                  <a:moveTo>
                    <a:pt x="8" y="2664"/>
                  </a:moveTo>
                  <a:lnTo>
                    <a:pt x="8" y="2698"/>
                  </a:lnTo>
                  <a:lnTo>
                    <a:pt x="0" y="2698"/>
                  </a:lnTo>
                  <a:lnTo>
                    <a:pt x="0" y="2664"/>
                  </a:lnTo>
                  <a:lnTo>
                    <a:pt x="8" y="2664"/>
                  </a:lnTo>
                  <a:close/>
                  <a:moveTo>
                    <a:pt x="8" y="2722"/>
                  </a:moveTo>
                  <a:lnTo>
                    <a:pt x="8" y="2756"/>
                  </a:lnTo>
                  <a:lnTo>
                    <a:pt x="0" y="2756"/>
                  </a:lnTo>
                  <a:lnTo>
                    <a:pt x="0" y="2722"/>
                  </a:lnTo>
                  <a:lnTo>
                    <a:pt x="8" y="2722"/>
                  </a:lnTo>
                  <a:close/>
                  <a:moveTo>
                    <a:pt x="8" y="2780"/>
                  </a:moveTo>
                  <a:lnTo>
                    <a:pt x="8" y="2813"/>
                  </a:lnTo>
                  <a:lnTo>
                    <a:pt x="0" y="2813"/>
                  </a:lnTo>
                  <a:lnTo>
                    <a:pt x="0" y="2780"/>
                  </a:lnTo>
                  <a:lnTo>
                    <a:pt x="8" y="2780"/>
                  </a:lnTo>
                  <a:close/>
                  <a:moveTo>
                    <a:pt x="8" y="2838"/>
                  </a:moveTo>
                  <a:lnTo>
                    <a:pt x="8" y="2871"/>
                  </a:lnTo>
                  <a:lnTo>
                    <a:pt x="0" y="2871"/>
                  </a:lnTo>
                  <a:lnTo>
                    <a:pt x="0" y="2838"/>
                  </a:lnTo>
                  <a:lnTo>
                    <a:pt x="8" y="2838"/>
                  </a:lnTo>
                  <a:close/>
                  <a:moveTo>
                    <a:pt x="8" y="2896"/>
                  </a:moveTo>
                  <a:lnTo>
                    <a:pt x="8" y="2929"/>
                  </a:lnTo>
                  <a:lnTo>
                    <a:pt x="0" y="2929"/>
                  </a:lnTo>
                  <a:lnTo>
                    <a:pt x="0" y="2896"/>
                  </a:lnTo>
                  <a:lnTo>
                    <a:pt x="8" y="2896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179" name="Rectangle 110"/>
            <p:cNvSpPr>
              <a:spLocks noChangeArrowheads="1"/>
            </p:cNvSpPr>
            <p:nvPr/>
          </p:nvSpPr>
          <p:spPr bwMode="auto">
            <a:xfrm>
              <a:off x="1721" y="1162"/>
              <a:ext cx="2597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s-ES" sz="1200" b="1" dirty="0">
                  <a:solidFill>
                    <a:srgbClr val="000000"/>
                  </a:solidFill>
                </a:rPr>
                <a:t>Elaboración y autorización de estructuras programáticas</a:t>
              </a:r>
              <a:endParaRPr lang="es-ES" sz="2400" dirty="0">
                <a:latin typeface="Times" pitchFamily="18" charset="0"/>
              </a:endParaRPr>
            </a:p>
          </p:txBody>
        </p:sp>
        <p:sp>
          <p:nvSpPr>
            <p:cNvPr id="180" name="Freeform 111"/>
            <p:cNvSpPr>
              <a:spLocks noEditPoints="1"/>
            </p:cNvSpPr>
            <p:nvPr/>
          </p:nvSpPr>
          <p:spPr bwMode="auto">
            <a:xfrm>
              <a:off x="516" y="1184"/>
              <a:ext cx="84" cy="268"/>
            </a:xfrm>
            <a:custGeom>
              <a:avLst/>
              <a:gdLst>
                <a:gd name="T0" fmla="*/ 12 w 84"/>
                <a:gd name="T1" fmla="*/ 0 h 268"/>
                <a:gd name="T2" fmla="*/ 12 w 84"/>
                <a:gd name="T3" fmla="*/ 243 h 268"/>
                <a:gd name="T4" fmla="*/ 5 w 84"/>
                <a:gd name="T5" fmla="*/ 236 h 268"/>
                <a:gd name="T6" fmla="*/ 43 w 84"/>
                <a:gd name="T7" fmla="*/ 236 h 268"/>
                <a:gd name="T8" fmla="*/ 43 w 84"/>
                <a:gd name="T9" fmla="*/ 248 h 268"/>
                <a:gd name="T10" fmla="*/ 0 w 84"/>
                <a:gd name="T11" fmla="*/ 248 h 268"/>
                <a:gd name="T12" fmla="*/ 0 w 84"/>
                <a:gd name="T13" fmla="*/ 0 h 268"/>
                <a:gd name="T14" fmla="*/ 12 w 84"/>
                <a:gd name="T15" fmla="*/ 0 h 268"/>
                <a:gd name="T16" fmla="*/ 34 w 84"/>
                <a:gd name="T17" fmla="*/ 218 h 268"/>
                <a:gd name="T18" fmla="*/ 84 w 84"/>
                <a:gd name="T19" fmla="*/ 243 h 268"/>
                <a:gd name="T20" fmla="*/ 34 w 84"/>
                <a:gd name="T21" fmla="*/ 268 h 268"/>
                <a:gd name="T22" fmla="*/ 34 w 84"/>
                <a:gd name="T23" fmla="*/ 218 h 26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84"/>
                <a:gd name="T37" fmla="*/ 0 h 268"/>
                <a:gd name="T38" fmla="*/ 84 w 84"/>
                <a:gd name="T39" fmla="*/ 268 h 268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84" h="268">
                  <a:moveTo>
                    <a:pt x="12" y="0"/>
                  </a:moveTo>
                  <a:lnTo>
                    <a:pt x="12" y="243"/>
                  </a:lnTo>
                  <a:lnTo>
                    <a:pt x="5" y="236"/>
                  </a:lnTo>
                  <a:lnTo>
                    <a:pt x="43" y="236"/>
                  </a:lnTo>
                  <a:lnTo>
                    <a:pt x="43" y="248"/>
                  </a:lnTo>
                  <a:lnTo>
                    <a:pt x="0" y="248"/>
                  </a:lnTo>
                  <a:lnTo>
                    <a:pt x="0" y="0"/>
                  </a:lnTo>
                  <a:lnTo>
                    <a:pt x="12" y="0"/>
                  </a:lnTo>
                  <a:close/>
                  <a:moveTo>
                    <a:pt x="34" y="218"/>
                  </a:moveTo>
                  <a:lnTo>
                    <a:pt x="84" y="243"/>
                  </a:lnTo>
                  <a:lnTo>
                    <a:pt x="34" y="268"/>
                  </a:lnTo>
                  <a:lnTo>
                    <a:pt x="34" y="218"/>
                  </a:lnTo>
                  <a:close/>
                </a:path>
              </a:pathLst>
            </a:custGeom>
            <a:solidFill>
              <a:srgbClr val="FF3300"/>
            </a:solidFill>
            <a:ln w="1588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181" name="Rectangle 112"/>
            <p:cNvSpPr>
              <a:spLocks noChangeArrowheads="1"/>
            </p:cNvSpPr>
            <p:nvPr/>
          </p:nvSpPr>
          <p:spPr bwMode="auto">
            <a:xfrm>
              <a:off x="2172" y="1842"/>
              <a:ext cx="2638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s-ES" sz="1200" b="1" u="sng" dirty="0">
                  <a:solidFill>
                    <a:srgbClr val="C00000"/>
                  </a:solidFill>
                </a:rPr>
                <a:t>Asignaciones presupuestarias con base en resultados</a:t>
              </a:r>
              <a:endParaRPr lang="es-ES" sz="2400" u="sng" dirty="0">
                <a:solidFill>
                  <a:srgbClr val="C00000"/>
                </a:solidFill>
                <a:latin typeface="Times" pitchFamily="18" charset="0"/>
              </a:endParaRPr>
            </a:p>
          </p:txBody>
        </p:sp>
        <p:sp>
          <p:nvSpPr>
            <p:cNvPr id="182" name="Rectangle 113"/>
            <p:cNvSpPr>
              <a:spLocks noChangeArrowheads="1"/>
            </p:cNvSpPr>
            <p:nvPr/>
          </p:nvSpPr>
          <p:spPr bwMode="auto">
            <a:xfrm>
              <a:off x="3343" y="2750"/>
              <a:ext cx="1288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s-MX" sz="1200" b="1" u="sng" dirty="0">
                  <a:solidFill>
                    <a:srgbClr val="C00000"/>
                  </a:solidFill>
                </a:rPr>
                <a:t>Monitoreo de indicadores</a:t>
              </a:r>
              <a:endParaRPr lang="es-ES" sz="2400" u="sng" dirty="0">
                <a:solidFill>
                  <a:srgbClr val="C00000"/>
                </a:solidFill>
                <a:latin typeface="Times" pitchFamily="18" charset="0"/>
              </a:endParaRPr>
            </a:p>
          </p:txBody>
        </p:sp>
        <p:sp>
          <p:nvSpPr>
            <p:cNvPr id="183" name="Rectangle 114"/>
            <p:cNvSpPr>
              <a:spLocks noChangeArrowheads="1"/>
            </p:cNvSpPr>
            <p:nvPr/>
          </p:nvSpPr>
          <p:spPr bwMode="auto">
            <a:xfrm>
              <a:off x="3795" y="3004"/>
              <a:ext cx="1480" cy="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eaLnBrk="0" hangingPunct="0"/>
              <a:r>
                <a:rPr lang="es-MX" sz="1100" b="1" u="sng" dirty="0">
                  <a:solidFill>
                    <a:srgbClr val="C00000"/>
                  </a:solidFill>
                </a:rPr>
                <a:t>Compromisos para seguimiento de  resultados y de mejoramiento de la gestión</a:t>
              </a:r>
              <a:endParaRPr lang="es-ES" sz="2000" u="sng" dirty="0">
                <a:solidFill>
                  <a:srgbClr val="C00000"/>
                </a:solidFill>
                <a:latin typeface="Times" pitchFamily="18" charset="0"/>
              </a:endParaRPr>
            </a:p>
          </p:txBody>
        </p:sp>
        <p:sp>
          <p:nvSpPr>
            <p:cNvPr id="184" name="Rectangle 115"/>
            <p:cNvSpPr>
              <a:spLocks noChangeArrowheads="1"/>
            </p:cNvSpPr>
            <p:nvPr/>
          </p:nvSpPr>
          <p:spPr bwMode="auto">
            <a:xfrm>
              <a:off x="1156" y="799"/>
              <a:ext cx="2364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s-ES" sz="1200" b="1" dirty="0">
                  <a:solidFill>
                    <a:srgbClr val="000000"/>
                  </a:solidFill>
                </a:rPr>
                <a:t>El PMD debe estar alineado con el </a:t>
              </a:r>
              <a:r>
                <a:rPr lang="es-ES" sz="1200" b="1" dirty="0" err="1">
                  <a:solidFill>
                    <a:srgbClr val="000000"/>
                  </a:solidFill>
                </a:rPr>
                <a:t>PND</a:t>
              </a:r>
              <a:r>
                <a:rPr lang="es-ES" sz="1200" b="1" dirty="0">
                  <a:solidFill>
                    <a:srgbClr val="000000"/>
                  </a:solidFill>
                </a:rPr>
                <a:t>, PED y sus programas</a:t>
              </a:r>
              <a:endParaRPr lang="es-ES" sz="2400" dirty="0">
                <a:latin typeface="Times" pitchFamily="18" charset="0"/>
              </a:endParaRPr>
            </a:p>
          </p:txBody>
        </p:sp>
        <p:sp>
          <p:nvSpPr>
            <p:cNvPr id="185" name="Rectangle 116"/>
            <p:cNvSpPr>
              <a:spLocks noChangeArrowheads="1"/>
            </p:cNvSpPr>
            <p:nvPr/>
          </p:nvSpPr>
          <p:spPr bwMode="auto">
            <a:xfrm>
              <a:off x="1700" y="1570"/>
              <a:ext cx="3061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s-ES" sz="1200" b="1" u="sng" dirty="0">
                  <a:solidFill>
                    <a:srgbClr val="C00000"/>
                  </a:solidFill>
                </a:rPr>
                <a:t>Generación de los indicadores estratégicos y de gestión (SED)</a:t>
              </a:r>
              <a:endParaRPr lang="es-ES" sz="2400" u="sng" dirty="0">
                <a:solidFill>
                  <a:srgbClr val="C00000"/>
                </a:solidFill>
                <a:latin typeface="Times" pitchFamily="18" charset="0"/>
              </a:endParaRPr>
            </a:p>
          </p:txBody>
        </p:sp>
      </p:grpSp>
      <p:sp>
        <p:nvSpPr>
          <p:cNvPr id="94" name="5 CuadroTexto"/>
          <p:cNvSpPr txBox="1"/>
          <p:nvPr/>
        </p:nvSpPr>
        <p:spPr>
          <a:xfrm>
            <a:off x="-31220" y="4523172"/>
            <a:ext cx="25922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b="1" i="1" dirty="0" smtClean="0">
                <a:solidFill>
                  <a:schemeClr val="tx1"/>
                </a:solidFill>
              </a:rPr>
              <a:t>“Grande </a:t>
            </a:r>
            <a:r>
              <a:rPr lang="es-MX" b="1" i="1" dirty="0">
                <a:solidFill>
                  <a:schemeClr val="tx1"/>
                </a:solidFill>
              </a:rPr>
              <a:t>como su </a:t>
            </a:r>
            <a:r>
              <a:rPr lang="es-MX" b="1" i="1" dirty="0" smtClean="0">
                <a:solidFill>
                  <a:schemeClr val="tx1"/>
                </a:solidFill>
              </a:rPr>
              <a:t>gente” </a:t>
            </a:r>
            <a:endParaRPr lang="es-MX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03026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¿Cómo se esta trabajando el presupuesto?</a:t>
            </a:r>
            <a:endParaRPr lang="es-MX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MX" sz="1600" dirty="0">
                <a:solidFill>
                  <a:schemeClr val="tx1"/>
                </a:solidFill>
              </a:rPr>
              <a:t>Orientando las acciones gubernamentales a </a:t>
            </a:r>
            <a:r>
              <a:rPr lang="es-MX" sz="1600" dirty="0" smtClean="0">
                <a:solidFill>
                  <a:schemeClr val="tx1"/>
                </a:solidFill>
              </a:rPr>
              <a:t>resultados:</a:t>
            </a:r>
          </a:p>
          <a:p>
            <a:pPr marL="0" indent="0" algn="just">
              <a:buNone/>
            </a:pPr>
            <a:endParaRPr lang="es-MX" sz="16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es-MX" sz="1600" dirty="0">
                <a:solidFill>
                  <a:schemeClr val="tx1"/>
                </a:solidFill>
              </a:rPr>
              <a:t>**Fortaleciendo las estructuras orgánicas y funcionales de las instituciones </a:t>
            </a:r>
            <a:r>
              <a:rPr lang="es-MX" sz="1600" dirty="0" smtClean="0">
                <a:solidFill>
                  <a:schemeClr val="tx1"/>
                </a:solidFill>
              </a:rPr>
              <a:t>públicas.</a:t>
            </a:r>
          </a:p>
          <a:p>
            <a:pPr marL="0" indent="0" algn="just">
              <a:buNone/>
            </a:pPr>
            <a:endParaRPr lang="es-MX" sz="16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es-MX" sz="1600" dirty="0">
                <a:solidFill>
                  <a:schemeClr val="tx1"/>
                </a:solidFill>
              </a:rPr>
              <a:t>**Regulando el ciclo presupuestario con base en los principios de eficiencia, transparencia y honradez.</a:t>
            </a:r>
          </a:p>
          <a:p>
            <a:endParaRPr lang="es-MX" dirty="0"/>
          </a:p>
        </p:txBody>
      </p:sp>
      <p:sp>
        <p:nvSpPr>
          <p:cNvPr id="4" name="5 CuadroTexto"/>
          <p:cNvSpPr txBox="1"/>
          <p:nvPr/>
        </p:nvSpPr>
        <p:spPr>
          <a:xfrm>
            <a:off x="5780899" y="4408123"/>
            <a:ext cx="25922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b="1" i="1" dirty="0" smtClean="0">
                <a:solidFill>
                  <a:schemeClr val="tx1"/>
                </a:solidFill>
              </a:rPr>
              <a:t>“Grande </a:t>
            </a:r>
            <a:r>
              <a:rPr lang="es-MX" b="1" i="1" dirty="0">
                <a:solidFill>
                  <a:schemeClr val="tx1"/>
                </a:solidFill>
              </a:rPr>
              <a:t>como su </a:t>
            </a:r>
            <a:r>
              <a:rPr lang="es-MX" b="1" i="1" dirty="0" smtClean="0">
                <a:solidFill>
                  <a:schemeClr val="tx1"/>
                </a:solidFill>
              </a:rPr>
              <a:t>gente” </a:t>
            </a:r>
            <a:endParaRPr lang="es-MX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50566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6220" y="309245"/>
            <a:ext cx="7704000" cy="908400"/>
          </a:xfrm>
        </p:spPr>
        <p:txBody>
          <a:bodyPr/>
          <a:lstStyle/>
          <a:p>
            <a:r>
              <a:rPr lang="es-MX" dirty="0" smtClean="0"/>
              <a:t>Visítenos en la Pagina oficial de Huimanguillo.</a:t>
            </a:r>
            <a:endParaRPr lang="es-MX" dirty="0"/>
          </a:p>
        </p:txBody>
      </p:sp>
      <p:sp>
        <p:nvSpPr>
          <p:cNvPr id="4" name="3 Rectángulo"/>
          <p:cNvSpPr/>
          <p:nvPr/>
        </p:nvSpPr>
        <p:spPr>
          <a:xfrm>
            <a:off x="546100" y="1217645"/>
            <a:ext cx="79629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4400" b="1" i="1" dirty="0">
                <a:solidFill>
                  <a:schemeClr val="tx1"/>
                </a:solidFill>
              </a:rPr>
              <a:t>https://huimanguillo.gob.mx/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450" y="1987086"/>
            <a:ext cx="7442200" cy="2478885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5656362" y="4465971"/>
            <a:ext cx="25922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b="1" i="1" dirty="0" smtClean="0">
                <a:solidFill>
                  <a:schemeClr val="tx1"/>
                </a:solidFill>
              </a:rPr>
              <a:t>“Grande </a:t>
            </a:r>
            <a:r>
              <a:rPr lang="es-MX" b="1" i="1" dirty="0">
                <a:solidFill>
                  <a:schemeClr val="tx1"/>
                </a:solidFill>
              </a:rPr>
              <a:t>como su </a:t>
            </a:r>
            <a:r>
              <a:rPr lang="es-MX" b="1" i="1" dirty="0" smtClean="0">
                <a:solidFill>
                  <a:schemeClr val="tx1"/>
                </a:solidFill>
              </a:rPr>
              <a:t>gente” </a:t>
            </a:r>
            <a:endParaRPr lang="es-MX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00162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3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 smtClean="0"/>
              <a:t>¿</a:t>
            </a:r>
            <a:r>
              <a:rPr lang="es-MX" sz="4400" b="1" dirty="0" smtClean="0"/>
              <a:t>Q</a:t>
            </a:r>
            <a:r>
              <a:rPr lang="en" sz="4400" b="1" dirty="0" smtClean="0"/>
              <a:t>ue es la Ley de Ingresos?</a:t>
            </a:r>
            <a:endParaRPr sz="4400" b="1" dirty="0"/>
          </a:p>
        </p:txBody>
      </p:sp>
      <p:sp>
        <p:nvSpPr>
          <p:cNvPr id="341" name="Google Shape;341;p32"/>
          <p:cNvSpPr txBox="1"/>
          <p:nvPr/>
        </p:nvSpPr>
        <p:spPr>
          <a:xfrm>
            <a:off x="3550099" y="939281"/>
            <a:ext cx="4747739" cy="31210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just"/>
            <a:r>
              <a:rPr lang="es-MX" sz="2000" b="1" dirty="0">
                <a:solidFill>
                  <a:schemeClr val="dk1"/>
                </a:solidFill>
                <a:latin typeface="Maven Pro"/>
                <a:ea typeface="Maven Pro"/>
                <a:cs typeface="Maven Pro"/>
                <a:sym typeface="Maven Pro"/>
              </a:rPr>
              <a:t>Es un instrumento jurídico, de vigencia anual, donde se establecen las cuotas, tasas y tarifas aplicables a impuestos, derechos, contribuciones de mejoras, productos y aprovechamientos; así como la cantidad estimada de los ingresos que se recaudarán en el ejercicio fiscal de que se trate y que constituirán la Hacienda Pública Municipal.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1" dirty="0">
              <a:solidFill>
                <a:schemeClr val="dk1"/>
              </a:solidFill>
              <a:latin typeface="Maven Pro"/>
              <a:ea typeface="Maven Pro"/>
              <a:cs typeface="Maven Pro"/>
              <a:sym typeface="Maven Pro"/>
            </a:endParaRPr>
          </a:p>
        </p:txBody>
      </p:sp>
      <p:sp>
        <p:nvSpPr>
          <p:cNvPr id="4" name="5 CuadroTexto"/>
          <p:cNvSpPr txBox="1"/>
          <p:nvPr/>
        </p:nvSpPr>
        <p:spPr>
          <a:xfrm>
            <a:off x="6081465" y="237996"/>
            <a:ext cx="25922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b="1" i="1" dirty="0" smtClean="0">
                <a:solidFill>
                  <a:srgbClr val="002060"/>
                </a:solidFill>
              </a:rPr>
              <a:t>“Grande </a:t>
            </a:r>
            <a:r>
              <a:rPr lang="es-MX" b="1" i="1" dirty="0">
                <a:solidFill>
                  <a:srgbClr val="002060"/>
                </a:solidFill>
              </a:rPr>
              <a:t>como su </a:t>
            </a:r>
            <a:r>
              <a:rPr lang="es-MX" b="1" i="1" dirty="0" smtClean="0">
                <a:solidFill>
                  <a:srgbClr val="002060"/>
                </a:solidFill>
              </a:rPr>
              <a:t>gente” </a:t>
            </a:r>
            <a:endParaRPr lang="es-MX" b="1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2452" y="1704746"/>
            <a:ext cx="2755106" cy="1852549"/>
          </a:xfrm>
        </p:spPr>
        <p:txBody>
          <a:bodyPr>
            <a:noAutofit/>
          </a:bodyPr>
          <a:lstStyle/>
          <a:p>
            <a:r>
              <a:rPr lang="es-MX" sz="4400" b="1" dirty="0"/>
              <a:t>I</a:t>
            </a:r>
            <a:r>
              <a:rPr lang="en" sz="4400" b="1" dirty="0"/>
              <a:t>mportancia de la L</a:t>
            </a:r>
            <a:r>
              <a:rPr lang="en" sz="4400" b="1" dirty="0" smtClean="0"/>
              <a:t>ey </a:t>
            </a:r>
            <a:r>
              <a:rPr lang="en" sz="4400" b="1" dirty="0"/>
              <a:t>de I</a:t>
            </a:r>
            <a:r>
              <a:rPr lang="en" sz="4400" b="1" dirty="0" smtClean="0"/>
              <a:t>ngresos </a:t>
            </a:r>
            <a:endParaRPr lang="es-MX" sz="4400" b="1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3</a:t>
            </a:fld>
            <a:endParaRPr lang="en-US" dirty="0"/>
          </a:p>
        </p:txBody>
      </p:sp>
      <p:sp>
        <p:nvSpPr>
          <p:cNvPr id="7" name="CuadroTexto 6"/>
          <p:cNvSpPr txBox="1"/>
          <p:nvPr/>
        </p:nvSpPr>
        <p:spPr>
          <a:xfrm>
            <a:off x="4311374" y="776696"/>
            <a:ext cx="4277862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_tradnl" sz="2000" b="1" dirty="0">
                <a:solidFill>
                  <a:schemeClr val="tx1"/>
                </a:solidFill>
                <a:latin typeface="Maven Pro"/>
              </a:rPr>
              <a:t>Es el documento que respalda los conceptos bajo los cuales se prevé obtener recursos financieros para llevar a cabo los gastos operativos y funcionales del Municipio y dar cumplimiento a las metas y objetivos establecidos en el Plan Municipal de Desarrollo, para lograr el bienestar de los </a:t>
            </a:r>
            <a:r>
              <a:rPr lang="es-ES_tradnl" sz="2000" b="1" dirty="0" err="1">
                <a:solidFill>
                  <a:schemeClr val="tx1"/>
                </a:solidFill>
                <a:latin typeface="Maven Pro"/>
              </a:rPr>
              <a:t>Huimanguillenses</a:t>
            </a:r>
            <a:r>
              <a:rPr lang="es-ES_tradnl" sz="2000" b="1" dirty="0">
                <a:solidFill>
                  <a:schemeClr val="tx1"/>
                </a:solidFill>
                <a:latin typeface="Maven Pro"/>
              </a:rPr>
              <a:t> a través de programas y políticas públicas.</a:t>
            </a:r>
            <a:endParaRPr lang="es-MX" sz="2000" b="1" dirty="0">
              <a:solidFill>
                <a:schemeClr val="tx1"/>
              </a:solidFill>
              <a:latin typeface="Maven Pro"/>
            </a:endParaRPr>
          </a:p>
          <a:p>
            <a:endParaRPr lang="es-MX" dirty="0"/>
          </a:p>
        </p:txBody>
      </p:sp>
      <p:grpSp>
        <p:nvGrpSpPr>
          <p:cNvPr id="8" name="Google Shape;369;p34"/>
          <p:cNvGrpSpPr/>
          <p:nvPr/>
        </p:nvGrpSpPr>
        <p:grpSpPr>
          <a:xfrm>
            <a:off x="2867231" y="1274314"/>
            <a:ext cx="1367205" cy="3198366"/>
            <a:chOff x="7267401" y="1529933"/>
            <a:chExt cx="1314114" cy="3074170"/>
          </a:xfrm>
        </p:grpSpPr>
        <p:grpSp>
          <p:nvGrpSpPr>
            <p:cNvPr id="9" name="Google Shape;370;p34"/>
            <p:cNvGrpSpPr/>
            <p:nvPr/>
          </p:nvGrpSpPr>
          <p:grpSpPr>
            <a:xfrm>
              <a:off x="7438683" y="1529933"/>
              <a:ext cx="1142832" cy="3074170"/>
              <a:chOff x="2817925" y="2324933"/>
              <a:chExt cx="354697" cy="954089"/>
            </a:xfrm>
          </p:grpSpPr>
          <p:sp>
            <p:nvSpPr>
              <p:cNvPr id="12" name="Google Shape;371;p34"/>
              <p:cNvSpPr/>
              <p:nvPr/>
            </p:nvSpPr>
            <p:spPr>
              <a:xfrm>
                <a:off x="3114840" y="2819823"/>
                <a:ext cx="42979" cy="66502"/>
              </a:xfrm>
              <a:custGeom>
                <a:avLst/>
                <a:gdLst/>
                <a:ahLst/>
                <a:cxnLst/>
                <a:rect l="l" t="t" r="r" b="b"/>
                <a:pathLst>
                  <a:path w="1321" h="2044" extrusionOk="0">
                    <a:moveTo>
                      <a:pt x="250" y="1"/>
                    </a:moveTo>
                    <a:lnTo>
                      <a:pt x="0" y="1812"/>
                    </a:lnTo>
                    <a:cubicBezTo>
                      <a:pt x="72" y="1848"/>
                      <a:pt x="152" y="1883"/>
                      <a:pt x="223" y="1919"/>
                    </a:cubicBezTo>
                    <a:cubicBezTo>
                      <a:pt x="292" y="1942"/>
                      <a:pt x="684" y="2044"/>
                      <a:pt x="844" y="2044"/>
                    </a:cubicBezTo>
                    <a:cubicBezTo>
                      <a:pt x="870" y="2044"/>
                      <a:pt x="890" y="2041"/>
                      <a:pt x="901" y="2035"/>
                    </a:cubicBezTo>
                    <a:cubicBezTo>
                      <a:pt x="982" y="1999"/>
                      <a:pt x="1267" y="1401"/>
                      <a:pt x="1294" y="1312"/>
                    </a:cubicBezTo>
                    <a:cubicBezTo>
                      <a:pt x="1321" y="1214"/>
                      <a:pt x="1214" y="46"/>
                      <a:pt x="1214" y="46"/>
                    </a:cubicBezTo>
                    <a:cubicBezTo>
                      <a:pt x="1161" y="60"/>
                      <a:pt x="1083" y="65"/>
                      <a:pt x="994" y="65"/>
                    </a:cubicBezTo>
                    <a:cubicBezTo>
                      <a:pt x="689" y="65"/>
                      <a:pt x="250" y="1"/>
                      <a:pt x="250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" name="Google Shape;372;p34"/>
              <p:cNvSpPr/>
              <p:nvPr/>
            </p:nvSpPr>
            <p:spPr>
              <a:xfrm>
                <a:off x="3113376" y="2818684"/>
                <a:ext cx="45614" cy="68812"/>
              </a:xfrm>
              <a:custGeom>
                <a:avLst/>
                <a:gdLst/>
                <a:ahLst/>
                <a:cxnLst/>
                <a:rect l="l" t="t" r="r" b="b"/>
                <a:pathLst>
                  <a:path w="1402" h="2115" extrusionOk="0">
                    <a:moveTo>
                      <a:pt x="331" y="81"/>
                    </a:moveTo>
                    <a:cubicBezTo>
                      <a:pt x="443" y="94"/>
                      <a:pt x="785" y="136"/>
                      <a:pt x="1040" y="136"/>
                    </a:cubicBezTo>
                    <a:cubicBezTo>
                      <a:pt x="1110" y="136"/>
                      <a:pt x="1173" y="133"/>
                      <a:pt x="1223" y="125"/>
                    </a:cubicBezTo>
                    <a:cubicBezTo>
                      <a:pt x="1268" y="571"/>
                      <a:pt x="1321" y="1267"/>
                      <a:pt x="1303" y="1329"/>
                    </a:cubicBezTo>
                    <a:cubicBezTo>
                      <a:pt x="1268" y="1445"/>
                      <a:pt x="991" y="2007"/>
                      <a:pt x="929" y="2043"/>
                    </a:cubicBezTo>
                    <a:cubicBezTo>
                      <a:pt x="922" y="2046"/>
                      <a:pt x="912" y="2047"/>
                      <a:pt x="898" y="2047"/>
                    </a:cubicBezTo>
                    <a:cubicBezTo>
                      <a:pt x="775" y="2047"/>
                      <a:pt x="390" y="1950"/>
                      <a:pt x="286" y="1918"/>
                    </a:cubicBezTo>
                    <a:cubicBezTo>
                      <a:pt x="215" y="1891"/>
                      <a:pt x="143" y="1856"/>
                      <a:pt x="81" y="1820"/>
                    </a:cubicBezTo>
                    <a:lnTo>
                      <a:pt x="331" y="81"/>
                    </a:lnTo>
                    <a:close/>
                    <a:moveTo>
                      <a:pt x="304" y="0"/>
                    </a:moveTo>
                    <a:cubicBezTo>
                      <a:pt x="295" y="0"/>
                      <a:pt x="286" y="0"/>
                      <a:pt x="277" y="9"/>
                    </a:cubicBezTo>
                    <a:cubicBezTo>
                      <a:pt x="268" y="9"/>
                      <a:pt x="268" y="18"/>
                      <a:pt x="259" y="36"/>
                    </a:cubicBezTo>
                    <a:lnTo>
                      <a:pt x="10" y="1838"/>
                    </a:lnTo>
                    <a:cubicBezTo>
                      <a:pt x="1" y="1856"/>
                      <a:pt x="10" y="1865"/>
                      <a:pt x="27" y="1874"/>
                    </a:cubicBezTo>
                    <a:cubicBezTo>
                      <a:pt x="99" y="1918"/>
                      <a:pt x="179" y="1954"/>
                      <a:pt x="259" y="1990"/>
                    </a:cubicBezTo>
                    <a:cubicBezTo>
                      <a:pt x="268" y="1990"/>
                      <a:pt x="705" y="2114"/>
                      <a:pt x="893" y="2114"/>
                    </a:cubicBezTo>
                    <a:cubicBezTo>
                      <a:pt x="920" y="2114"/>
                      <a:pt x="937" y="2114"/>
                      <a:pt x="964" y="2106"/>
                    </a:cubicBezTo>
                    <a:cubicBezTo>
                      <a:pt x="1062" y="2052"/>
                      <a:pt x="1348" y="1454"/>
                      <a:pt x="1375" y="1356"/>
                    </a:cubicBezTo>
                    <a:cubicBezTo>
                      <a:pt x="1401" y="1258"/>
                      <a:pt x="1312" y="268"/>
                      <a:pt x="1294" y="72"/>
                    </a:cubicBezTo>
                    <a:cubicBezTo>
                      <a:pt x="1294" y="63"/>
                      <a:pt x="1285" y="54"/>
                      <a:pt x="1276" y="45"/>
                    </a:cubicBezTo>
                    <a:cubicBezTo>
                      <a:pt x="1270" y="45"/>
                      <a:pt x="1265" y="41"/>
                      <a:pt x="1259" y="41"/>
                    </a:cubicBezTo>
                    <a:cubicBezTo>
                      <a:pt x="1256" y="41"/>
                      <a:pt x="1253" y="42"/>
                      <a:pt x="1250" y="45"/>
                    </a:cubicBezTo>
                    <a:cubicBezTo>
                      <a:pt x="1199" y="59"/>
                      <a:pt x="1124" y="64"/>
                      <a:pt x="1037" y="64"/>
                    </a:cubicBezTo>
                    <a:cubicBezTo>
                      <a:pt x="740" y="64"/>
                      <a:pt x="311" y="0"/>
                      <a:pt x="30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" name="Google Shape;373;p34"/>
              <p:cNvSpPr/>
              <p:nvPr/>
            </p:nvSpPr>
            <p:spPr>
              <a:xfrm>
                <a:off x="3117735" y="2843639"/>
                <a:ext cx="28175" cy="30518"/>
              </a:xfrm>
              <a:custGeom>
                <a:avLst/>
                <a:gdLst/>
                <a:ahLst/>
                <a:cxnLst/>
                <a:rect l="l" t="t" r="r" b="b"/>
                <a:pathLst>
                  <a:path w="866" h="938" extrusionOk="0">
                    <a:moveTo>
                      <a:pt x="438" y="0"/>
                    </a:moveTo>
                    <a:cubicBezTo>
                      <a:pt x="420" y="9"/>
                      <a:pt x="411" y="27"/>
                      <a:pt x="411" y="54"/>
                    </a:cubicBezTo>
                    <a:cubicBezTo>
                      <a:pt x="420" y="81"/>
                      <a:pt x="518" y="357"/>
                      <a:pt x="616" y="446"/>
                    </a:cubicBezTo>
                    <a:cubicBezTo>
                      <a:pt x="670" y="491"/>
                      <a:pt x="723" y="536"/>
                      <a:pt x="786" y="571"/>
                    </a:cubicBezTo>
                    <a:lnTo>
                      <a:pt x="768" y="857"/>
                    </a:lnTo>
                    <a:lnTo>
                      <a:pt x="54" y="661"/>
                    </a:lnTo>
                    <a:cubicBezTo>
                      <a:pt x="36" y="661"/>
                      <a:pt x="9" y="669"/>
                      <a:pt x="9" y="687"/>
                    </a:cubicBezTo>
                    <a:cubicBezTo>
                      <a:pt x="1" y="714"/>
                      <a:pt x="18" y="732"/>
                      <a:pt x="36" y="732"/>
                    </a:cubicBezTo>
                    <a:lnTo>
                      <a:pt x="786" y="937"/>
                    </a:lnTo>
                    <a:lnTo>
                      <a:pt x="795" y="937"/>
                    </a:lnTo>
                    <a:cubicBezTo>
                      <a:pt x="803" y="937"/>
                      <a:pt x="812" y="937"/>
                      <a:pt x="821" y="928"/>
                    </a:cubicBezTo>
                    <a:cubicBezTo>
                      <a:pt x="830" y="928"/>
                      <a:pt x="839" y="919"/>
                      <a:pt x="839" y="901"/>
                    </a:cubicBezTo>
                    <a:lnTo>
                      <a:pt x="866" y="554"/>
                    </a:lnTo>
                    <a:cubicBezTo>
                      <a:pt x="866" y="536"/>
                      <a:pt x="857" y="527"/>
                      <a:pt x="848" y="518"/>
                    </a:cubicBezTo>
                    <a:cubicBezTo>
                      <a:pt x="777" y="482"/>
                      <a:pt x="714" y="438"/>
                      <a:pt x="661" y="384"/>
                    </a:cubicBezTo>
                    <a:cubicBezTo>
                      <a:pt x="589" y="330"/>
                      <a:pt x="509" y="107"/>
                      <a:pt x="482" y="27"/>
                    </a:cubicBezTo>
                    <a:cubicBezTo>
                      <a:pt x="473" y="9"/>
                      <a:pt x="456" y="0"/>
                      <a:pt x="43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" name="Google Shape;374;p34"/>
              <p:cNvSpPr/>
              <p:nvPr/>
            </p:nvSpPr>
            <p:spPr>
              <a:xfrm>
                <a:off x="3113961" y="2528147"/>
                <a:ext cx="57197" cy="299745"/>
              </a:xfrm>
              <a:custGeom>
                <a:avLst/>
                <a:gdLst/>
                <a:ahLst/>
                <a:cxnLst/>
                <a:rect l="l" t="t" r="r" b="b"/>
                <a:pathLst>
                  <a:path w="1758" h="9213" extrusionOk="0">
                    <a:moveTo>
                      <a:pt x="1163" y="1"/>
                    </a:moveTo>
                    <a:cubicBezTo>
                      <a:pt x="1091" y="1"/>
                      <a:pt x="937" y="455"/>
                      <a:pt x="937" y="455"/>
                    </a:cubicBezTo>
                    <a:lnTo>
                      <a:pt x="1" y="5567"/>
                    </a:lnTo>
                    <a:lnTo>
                      <a:pt x="250" y="7057"/>
                    </a:lnTo>
                    <a:lnTo>
                      <a:pt x="357" y="9126"/>
                    </a:lnTo>
                    <a:lnTo>
                      <a:pt x="714" y="9198"/>
                    </a:lnTo>
                    <a:cubicBezTo>
                      <a:pt x="764" y="9207"/>
                      <a:pt x="813" y="9212"/>
                      <a:pt x="862" y="9212"/>
                    </a:cubicBezTo>
                    <a:cubicBezTo>
                      <a:pt x="1040" y="9212"/>
                      <a:pt x="1207" y="9149"/>
                      <a:pt x="1348" y="9037"/>
                    </a:cubicBezTo>
                    <a:cubicBezTo>
                      <a:pt x="1348" y="9037"/>
                      <a:pt x="1758" y="5656"/>
                      <a:pt x="1758" y="4978"/>
                    </a:cubicBezTo>
                    <a:cubicBezTo>
                      <a:pt x="1758" y="4291"/>
                      <a:pt x="1178" y="9"/>
                      <a:pt x="1178" y="9"/>
                    </a:cubicBezTo>
                    <a:cubicBezTo>
                      <a:pt x="1174" y="4"/>
                      <a:pt x="1169" y="1"/>
                      <a:pt x="1163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" name="Google Shape;375;p34"/>
              <p:cNvSpPr/>
              <p:nvPr/>
            </p:nvSpPr>
            <p:spPr>
              <a:xfrm>
                <a:off x="3112790" y="2526976"/>
                <a:ext cx="59832" cy="302185"/>
              </a:xfrm>
              <a:custGeom>
                <a:avLst/>
                <a:gdLst/>
                <a:ahLst/>
                <a:cxnLst/>
                <a:rect l="l" t="t" r="r" b="b"/>
                <a:pathLst>
                  <a:path w="1839" h="9288" extrusionOk="0">
                    <a:moveTo>
                      <a:pt x="1178" y="90"/>
                    </a:moveTo>
                    <a:cubicBezTo>
                      <a:pt x="1241" y="536"/>
                      <a:pt x="1758" y="4372"/>
                      <a:pt x="1758" y="5005"/>
                    </a:cubicBezTo>
                    <a:cubicBezTo>
                      <a:pt x="1758" y="5657"/>
                      <a:pt x="1375" y="8806"/>
                      <a:pt x="1348" y="9055"/>
                    </a:cubicBezTo>
                    <a:cubicBezTo>
                      <a:pt x="1213" y="9155"/>
                      <a:pt x="1050" y="9209"/>
                      <a:pt x="885" y="9209"/>
                    </a:cubicBezTo>
                    <a:cubicBezTo>
                      <a:pt x="843" y="9209"/>
                      <a:pt x="801" y="9205"/>
                      <a:pt x="759" y="9198"/>
                    </a:cubicBezTo>
                    <a:lnTo>
                      <a:pt x="429" y="9136"/>
                    </a:lnTo>
                    <a:lnTo>
                      <a:pt x="322" y="7093"/>
                    </a:lnTo>
                    <a:lnTo>
                      <a:pt x="72" y="5603"/>
                    </a:lnTo>
                    <a:lnTo>
                      <a:pt x="1000" y="509"/>
                    </a:lnTo>
                    <a:cubicBezTo>
                      <a:pt x="1045" y="366"/>
                      <a:pt x="1107" y="224"/>
                      <a:pt x="1178" y="90"/>
                    </a:cubicBezTo>
                    <a:close/>
                    <a:moveTo>
                      <a:pt x="1187" y="1"/>
                    </a:moveTo>
                    <a:cubicBezTo>
                      <a:pt x="1107" y="18"/>
                      <a:pt x="1009" y="268"/>
                      <a:pt x="938" y="491"/>
                    </a:cubicBezTo>
                    <a:lnTo>
                      <a:pt x="1" y="5594"/>
                    </a:lnTo>
                    <a:cubicBezTo>
                      <a:pt x="1" y="5603"/>
                      <a:pt x="1" y="5603"/>
                      <a:pt x="1" y="5612"/>
                    </a:cubicBezTo>
                    <a:lnTo>
                      <a:pt x="251" y="7093"/>
                    </a:lnTo>
                    <a:lnTo>
                      <a:pt x="358" y="9162"/>
                    </a:lnTo>
                    <a:cubicBezTo>
                      <a:pt x="358" y="9180"/>
                      <a:pt x="367" y="9198"/>
                      <a:pt x="384" y="9198"/>
                    </a:cubicBezTo>
                    <a:lnTo>
                      <a:pt x="750" y="9270"/>
                    </a:lnTo>
                    <a:cubicBezTo>
                      <a:pt x="795" y="9278"/>
                      <a:pt x="839" y="9287"/>
                      <a:pt x="893" y="9287"/>
                    </a:cubicBezTo>
                    <a:cubicBezTo>
                      <a:pt x="1080" y="9287"/>
                      <a:pt x="1259" y="9216"/>
                      <a:pt x="1410" y="9100"/>
                    </a:cubicBezTo>
                    <a:cubicBezTo>
                      <a:pt x="1419" y="9100"/>
                      <a:pt x="1419" y="9091"/>
                      <a:pt x="1419" y="9082"/>
                    </a:cubicBezTo>
                    <a:cubicBezTo>
                      <a:pt x="1428" y="9047"/>
                      <a:pt x="1839" y="5692"/>
                      <a:pt x="1839" y="5014"/>
                    </a:cubicBezTo>
                    <a:cubicBezTo>
                      <a:pt x="1839" y="4336"/>
                      <a:pt x="1277" y="215"/>
                      <a:pt x="1250" y="45"/>
                    </a:cubicBezTo>
                    <a:cubicBezTo>
                      <a:pt x="1250" y="36"/>
                      <a:pt x="1250" y="36"/>
                      <a:pt x="1241" y="27"/>
                    </a:cubicBezTo>
                    <a:cubicBezTo>
                      <a:pt x="1232" y="10"/>
                      <a:pt x="1214" y="1"/>
                      <a:pt x="118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" name="Google Shape;376;p34"/>
              <p:cNvSpPr/>
              <p:nvPr/>
            </p:nvSpPr>
            <p:spPr>
              <a:xfrm>
                <a:off x="3127301" y="2805866"/>
                <a:ext cx="30518" cy="9370"/>
              </a:xfrm>
              <a:custGeom>
                <a:avLst/>
                <a:gdLst/>
                <a:ahLst/>
                <a:cxnLst/>
                <a:rect l="l" t="t" r="r" b="b"/>
                <a:pathLst>
                  <a:path w="938" h="288" extrusionOk="0">
                    <a:moveTo>
                      <a:pt x="901" y="0"/>
                    </a:moveTo>
                    <a:cubicBezTo>
                      <a:pt x="892" y="0"/>
                      <a:pt x="883" y="3"/>
                      <a:pt x="875" y="11"/>
                    </a:cubicBezTo>
                    <a:cubicBezTo>
                      <a:pt x="686" y="171"/>
                      <a:pt x="505" y="216"/>
                      <a:pt x="361" y="216"/>
                    </a:cubicBezTo>
                    <a:cubicBezTo>
                      <a:pt x="185" y="216"/>
                      <a:pt x="64" y="149"/>
                      <a:pt x="54" y="144"/>
                    </a:cubicBezTo>
                    <a:cubicBezTo>
                      <a:pt x="37" y="144"/>
                      <a:pt x="19" y="144"/>
                      <a:pt x="10" y="162"/>
                    </a:cubicBezTo>
                    <a:cubicBezTo>
                      <a:pt x="1" y="180"/>
                      <a:pt x="1" y="198"/>
                      <a:pt x="19" y="216"/>
                    </a:cubicBezTo>
                    <a:cubicBezTo>
                      <a:pt x="126" y="260"/>
                      <a:pt x="242" y="287"/>
                      <a:pt x="358" y="287"/>
                    </a:cubicBezTo>
                    <a:cubicBezTo>
                      <a:pt x="563" y="287"/>
                      <a:pt x="768" y="207"/>
                      <a:pt x="929" y="64"/>
                    </a:cubicBezTo>
                    <a:cubicBezTo>
                      <a:pt x="938" y="46"/>
                      <a:pt x="938" y="28"/>
                      <a:pt x="929" y="11"/>
                    </a:cubicBezTo>
                    <a:cubicBezTo>
                      <a:pt x="924" y="5"/>
                      <a:pt x="912" y="0"/>
                      <a:pt x="901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" name="Google Shape;377;p34"/>
              <p:cNvSpPr/>
              <p:nvPr/>
            </p:nvSpPr>
            <p:spPr>
              <a:xfrm>
                <a:off x="3126455" y="2681191"/>
                <a:ext cx="18610" cy="26939"/>
              </a:xfrm>
              <a:custGeom>
                <a:avLst/>
                <a:gdLst/>
                <a:ahLst/>
                <a:cxnLst/>
                <a:rect l="l" t="t" r="r" b="b"/>
                <a:pathLst>
                  <a:path w="572" h="828" extrusionOk="0">
                    <a:moveTo>
                      <a:pt x="49" y="1"/>
                    </a:moveTo>
                    <a:cubicBezTo>
                      <a:pt x="42" y="1"/>
                      <a:pt x="34" y="3"/>
                      <a:pt x="27" y="7"/>
                    </a:cubicBezTo>
                    <a:cubicBezTo>
                      <a:pt x="9" y="16"/>
                      <a:pt x="0" y="42"/>
                      <a:pt x="18" y="60"/>
                    </a:cubicBezTo>
                    <a:cubicBezTo>
                      <a:pt x="27" y="78"/>
                      <a:pt x="393" y="667"/>
                      <a:pt x="500" y="818"/>
                    </a:cubicBezTo>
                    <a:cubicBezTo>
                      <a:pt x="509" y="827"/>
                      <a:pt x="518" y="827"/>
                      <a:pt x="527" y="827"/>
                    </a:cubicBezTo>
                    <a:cubicBezTo>
                      <a:pt x="535" y="827"/>
                      <a:pt x="544" y="827"/>
                      <a:pt x="553" y="818"/>
                    </a:cubicBezTo>
                    <a:cubicBezTo>
                      <a:pt x="571" y="809"/>
                      <a:pt x="571" y="783"/>
                      <a:pt x="562" y="774"/>
                    </a:cubicBezTo>
                    <a:cubicBezTo>
                      <a:pt x="455" y="631"/>
                      <a:pt x="80" y="24"/>
                      <a:pt x="80" y="16"/>
                    </a:cubicBezTo>
                    <a:cubicBezTo>
                      <a:pt x="70" y="5"/>
                      <a:pt x="60" y="1"/>
                      <a:pt x="4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378;p34"/>
              <p:cNvSpPr/>
              <p:nvPr/>
            </p:nvSpPr>
            <p:spPr>
              <a:xfrm>
                <a:off x="3122973" y="2685161"/>
                <a:ext cx="22091" cy="45907"/>
              </a:xfrm>
              <a:custGeom>
                <a:avLst/>
                <a:gdLst/>
                <a:ahLst/>
                <a:cxnLst/>
                <a:rect l="l" t="t" r="r" b="b"/>
                <a:pathLst>
                  <a:path w="679" h="1411" extrusionOk="0">
                    <a:moveTo>
                      <a:pt x="36" y="1"/>
                    </a:moveTo>
                    <a:cubicBezTo>
                      <a:pt x="18" y="9"/>
                      <a:pt x="0" y="36"/>
                      <a:pt x="9" y="54"/>
                    </a:cubicBezTo>
                    <a:cubicBezTo>
                      <a:pt x="27" y="99"/>
                      <a:pt x="375" y="1107"/>
                      <a:pt x="607" y="1392"/>
                    </a:cubicBezTo>
                    <a:cubicBezTo>
                      <a:pt x="616" y="1401"/>
                      <a:pt x="625" y="1410"/>
                      <a:pt x="634" y="1410"/>
                    </a:cubicBezTo>
                    <a:cubicBezTo>
                      <a:pt x="651" y="1410"/>
                      <a:pt x="660" y="1410"/>
                      <a:pt x="660" y="1401"/>
                    </a:cubicBezTo>
                    <a:cubicBezTo>
                      <a:pt x="678" y="1383"/>
                      <a:pt x="678" y="1365"/>
                      <a:pt x="669" y="1348"/>
                    </a:cubicBezTo>
                    <a:cubicBezTo>
                      <a:pt x="446" y="1071"/>
                      <a:pt x="80" y="36"/>
                      <a:pt x="80" y="27"/>
                    </a:cubicBezTo>
                    <a:cubicBezTo>
                      <a:pt x="80" y="9"/>
                      <a:pt x="54" y="1"/>
                      <a:pt x="3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" name="Google Shape;379;p34"/>
              <p:cNvSpPr/>
              <p:nvPr/>
            </p:nvSpPr>
            <p:spPr>
              <a:xfrm>
                <a:off x="3059693" y="3218052"/>
                <a:ext cx="49063" cy="57392"/>
              </a:xfrm>
              <a:custGeom>
                <a:avLst/>
                <a:gdLst/>
                <a:ahLst/>
                <a:cxnLst/>
                <a:rect l="l" t="t" r="r" b="b"/>
                <a:pathLst>
                  <a:path w="1508" h="1764" extrusionOk="0">
                    <a:moveTo>
                      <a:pt x="1347" y="1"/>
                    </a:moveTo>
                    <a:cubicBezTo>
                      <a:pt x="946" y="322"/>
                      <a:pt x="0" y="447"/>
                      <a:pt x="0" y="447"/>
                    </a:cubicBezTo>
                    <a:lnTo>
                      <a:pt x="54" y="1562"/>
                    </a:lnTo>
                    <a:cubicBezTo>
                      <a:pt x="152" y="1606"/>
                      <a:pt x="241" y="1651"/>
                      <a:pt x="321" y="1713"/>
                    </a:cubicBezTo>
                    <a:cubicBezTo>
                      <a:pt x="377" y="1752"/>
                      <a:pt x="434" y="1764"/>
                      <a:pt x="499" y="1764"/>
                    </a:cubicBezTo>
                    <a:cubicBezTo>
                      <a:pt x="569" y="1764"/>
                      <a:pt x="648" y="1749"/>
                      <a:pt x="741" y="1740"/>
                    </a:cubicBezTo>
                    <a:cubicBezTo>
                      <a:pt x="919" y="1731"/>
                      <a:pt x="1481" y="1588"/>
                      <a:pt x="1490" y="1330"/>
                    </a:cubicBezTo>
                    <a:cubicBezTo>
                      <a:pt x="1508" y="1071"/>
                      <a:pt x="1347" y="1"/>
                      <a:pt x="1347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380;p34"/>
              <p:cNvSpPr/>
              <p:nvPr/>
            </p:nvSpPr>
            <p:spPr>
              <a:xfrm>
                <a:off x="3058522" y="3216880"/>
                <a:ext cx="51405" cy="59832"/>
              </a:xfrm>
              <a:custGeom>
                <a:avLst/>
                <a:gdLst/>
                <a:ahLst/>
                <a:cxnLst/>
                <a:rect l="l" t="t" r="r" b="b"/>
                <a:pathLst>
                  <a:path w="1580" h="1839" extrusionOk="0">
                    <a:moveTo>
                      <a:pt x="1357" y="108"/>
                    </a:moveTo>
                    <a:cubicBezTo>
                      <a:pt x="1383" y="340"/>
                      <a:pt x="1499" y="1152"/>
                      <a:pt x="1490" y="1366"/>
                    </a:cubicBezTo>
                    <a:cubicBezTo>
                      <a:pt x="1473" y="1571"/>
                      <a:pt x="982" y="1723"/>
                      <a:pt x="768" y="1740"/>
                    </a:cubicBezTo>
                    <a:lnTo>
                      <a:pt x="688" y="1749"/>
                    </a:lnTo>
                    <a:cubicBezTo>
                      <a:pt x="629" y="1757"/>
                      <a:pt x="580" y="1763"/>
                      <a:pt x="535" y="1763"/>
                    </a:cubicBezTo>
                    <a:cubicBezTo>
                      <a:pt x="476" y="1763"/>
                      <a:pt x="426" y="1753"/>
                      <a:pt x="375" y="1723"/>
                    </a:cubicBezTo>
                    <a:cubicBezTo>
                      <a:pt x="295" y="1660"/>
                      <a:pt x="215" y="1616"/>
                      <a:pt x="126" y="1580"/>
                    </a:cubicBezTo>
                    <a:lnTo>
                      <a:pt x="81" y="518"/>
                    </a:lnTo>
                    <a:cubicBezTo>
                      <a:pt x="242" y="491"/>
                      <a:pt x="973" y="367"/>
                      <a:pt x="1357" y="108"/>
                    </a:cubicBezTo>
                    <a:close/>
                    <a:moveTo>
                      <a:pt x="1392" y="1"/>
                    </a:moveTo>
                    <a:cubicBezTo>
                      <a:pt x="1383" y="1"/>
                      <a:pt x="1366" y="1"/>
                      <a:pt x="1357" y="10"/>
                    </a:cubicBezTo>
                    <a:cubicBezTo>
                      <a:pt x="973" y="322"/>
                      <a:pt x="45" y="447"/>
                      <a:pt x="36" y="447"/>
                    </a:cubicBezTo>
                    <a:cubicBezTo>
                      <a:pt x="18" y="456"/>
                      <a:pt x="1" y="465"/>
                      <a:pt x="1" y="483"/>
                    </a:cubicBezTo>
                    <a:lnTo>
                      <a:pt x="54" y="1607"/>
                    </a:lnTo>
                    <a:cubicBezTo>
                      <a:pt x="54" y="1624"/>
                      <a:pt x="63" y="1633"/>
                      <a:pt x="72" y="1642"/>
                    </a:cubicBezTo>
                    <a:cubicBezTo>
                      <a:pt x="161" y="1678"/>
                      <a:pt x="250" y="1723"/>
                      <a:pt x="340" y="1776"/>
                    </a:cubicBezTo>
                    <a:cubicBezTo>
                      <a:pt x="393" y="1821"/>
                      <a:pt x="473" y="1839"/>
                      <a:pt x="545" y="1839"/>
                    </a:cubicBezTo>
                    <a:cubicBezTo>
                      <a:pt x="598" y="1839"/>
                      <a:pt x="643" y="1830"/>
                      <a:pt x="696" y="1830"/>
                    </a:cubicBezTo>
                    <a:lnTo>
                      <a:pt x="777" y="1821"/>
                    </a:lnTo>
                    <a:cubicBezTo>
                      <a:pt x="946" y="1803"/>
                      <a:pt x="1544" y="1660"/>
                      <a:pt x="1562" y="1366"/>
                    </a:cubicBezTo>
                    <a:cubicBezTo>
                      <a:pt x="1580" y="1107"/>
                      <a:pt x="1428" y="72"/>
                      <a:pt x="1419" y="37"/>
                    </a:cubicBezTo>
                    <a:cubicBezTo>
                      <a:pt x="1419" y="19"/>
                      <a:pt x="1410" y="10"/>
                      <a:pt x="139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" name="Google Shape;381;p34"/>
              <p:cNvSpPr/>
              <p:nvPr/>
            </p:nvSpPr>
            <p:spPr>
              <a:xfrm>
                <a:off x="3061124" y="3254328"/>
                <a:ext cx="47078" cy="21278"/>
              </a:xfrm>
              <a:custGeom>
                <a:avLst/>
                <a:gdLst/>
                <a:ahLst/>
                <a:cxnLst/>
                <a:rect l="l" t="t" r="r" b="b"/>
                <a:pathLst>
                  <a:path w="1447" h="654" extrusionOk="0">
                    <a:moveTo>
                      <a:pt x="1437" y="1"/>
                    </a:moveTo>
                    <a:cubicBezTo>
                      <a:pt x="1241" y="170"/>
                      <a:pt x="1009" y="286"/>
                      <a:pt x="759" y="357"/>
                    </a:cubicBezTo>
                    <a:cubicBezTo>
                      <a:pt x="680" y="371"/>
                      <a:pt x="601" y="378"/>
                      <a:pt x="522" y="378"/>
                    </a:cubicBezTo>
                    <a:cubicBezTo>
                      <a:pt x="344" y="378"/>
                      <a:pt x="168" y="342"/>
                      <a:pt x="1" y="268"/>
                    </a:cubicBezTo>
                    <a:lnTo>
                      <a:pt x="1" y="268"/>
                    </a:lnTo>
                    <a:lnTo>
                      <a:pt x="10" y="456"/>
                    </a:lnTo>
                    <a:cubicBezTo>
                      <a:pt x="99" y="491"/>
                      <a:pt x="197" y="545"/>
                      <a:pt x="277" y="598"/>
                    </a:cubicBezTo>
                    <a:cubicBezTo>
                      <a:pt x="338" y="640"/>
                      <a:pt x="401" y="653"/>
                      <a:pt x="473" y="653"/>
                    </a:cubicBezTo>
                    <a:cubicBezTo>
                      <a:pt x="539" y="653"/>
                      <a:pt x="612" y="643"/>
                      <a:pt x="697" y="634"/>
                    </a:cubicBezTo>
                    <a:cubicBezTo>
                      <a:pt x="866" y="616"/>
                      <a:pt x="1428" y="473"/>
                      <a:pt x="1446" y="215"/>
                    </a:cubicBezTo>
                    <a:cubicBezTo>
                      <a:pt x="1446" y="143"/>
                      <a:pt x="1446" y="72"/>
                      <a:pt x="1437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382;p34"/>
              <p:cNvSpPr/>
              <p:nvPr/>
            </p:nvSpPr>
            <p:spPr>
              <a:xfrm>
                <a:off x="3059986" y="3253157"/>
                <a:ext cx="49356" cy="23555"/>
              </a:xfrm>
              <a:custGeom>
                <a:avLst/>
                <a:gdLst/>
                <a:ahLst/>
                <a:cxnLst/>
                <a:rect l="l" t="t" r="r" b="b"/>
                <a:pathLst>
                  <a:path w="1517" h="724" extrusionOk="0">
                    <a:moveTo>
                      <a:pt x="1445" y="108"/>
                    </a:moveTo>
                    <a:cubicBezTo>
                      <a:pt x="1445" y="153"/>
                      <a:pt x="1445" y="197"/>
                      <a:pt x="1445" y="251"/>
                    </a:cubicBezTo>
                    <a:cubicBezTo>
                      <a:pt x="1428" y="456"/>
                      <a:pt x="937" y="608"/>
                      <a:pt x="723" y="625"/>
                    </a:cubicBezTo>
                    <a:lnTo>
                      <a:pt x="643" y="634"/>
                    </a:lnTo>
                    <a:cubicBezTo>
                      <a:pt x="584" y="642"/>
                      <a:pt x="535" y="648"/>
                      <a:pt x="490" y="648"/>
                    </a:cubicBezTo>
                    <a:cubicBezTo>
                      <a:pt x="431" y="648"/>
                      <a:pt x="381" y="638"/>
                      <a:pt x="330" y="608"/>
                    </a:cubicBezTo>
                    <a:cubicBezTo>
                      <a:pt x="250" y="545"/>
                      <a:pt x="170" y="501"/>
                      <a:pt x="81" y="465"/>
                    </a:cubicBezTo>
                    <a:lnTo>
                      <a:pt x="72" y="358"/>
                    </a:lnTo>
                    <a:lnTo>
                      <a:pt x="72" y="358"/>
                    </a:lnTo>
                    <a:cubicBezTo>
                      <a:pt x="225" y="422"/>
                      <a:pt x="389" y="452"/>
                      <a:pt x="553" y="452"/>
                    </a:cubicBezTo>
                    <a:cubicBezTo>
                      <a:pt x="637" y="452"/>
                      <a:pt x="721" y="444"/>
                      <a:pt x="803" y="429"/>
                    </a:cubicBezTo>
                    <a:cubicBezTo>
                      <a:pt x="1035" y="367"/>
                      <a:pt x="1258" y="260"/>
                      <a:pt x="1445" y="108"/>
                    </a:cubicBezTo>
                    <a:close/>
                    <a:moveTo>
                      <a:pt x="1481" y="1"/>
                    </a:moveTo>
                    <a:cubicBezTo>
                      <a:pt x="1472" y="1"/>
                      <a:pt x="1454" y="1"/>
                      <a:pt x="1445" y="10"/>
                    </a:cubicBezTo>
                    <a:cubicBezTo>
                      <a:pt x="1249" y="170"/>
                      <a:pt x="1026" y="286"/>
                      <a:pt x="785" y="358"/>
                    </a:cubicBezTo>
                    <a:cubicBezTo>
                      <a:pt x="707" y="372"/>
                      <a:pt x="628" y="379"/>
                      <a:pt x="550" y="379"/>
                    </a:cubicBezTo>
                    <a:cubicBezTo>
                      <a:pt x="376" y="379"/>
                      <a:pt x="204" y="345"/>
                      <a:pt x="45" y="277"/>
                    </a:cubicBezTo>
                    <a:cubicBezTo>
                      <a:pt x="40" y="273"/>
                      <a:pt x="36" y="271"/>
                      <a:pt x="30" y="271"/>
                    </a:cubicBezTo>
                    <a:cubicBezTo>
                      <a:pt x="25" y="271"/>
                      <a:pt x="18" y="273"/>
                      <a:pt x="9" y="277"/>
                    </a:cubicBezTo>
                    <a:cubicBezTo>
                      <a:pt x="0" y="286"/>
                      <a:pt x="0" y="295"/>
                      <a:pt x="0" y="304"/>
                    </a:cubicBezTo>
                    <a:lnTo>
                      <a:pt x="9" y="492"/>
                    </a:lnTo>
                    <a:cubicBezTo>
                      <a:pt x="9" y="509"/>
                      <a:pt x="18" y="518"/>
                      <a:pt x="27" y="527"/>
                    </a:cubicBezTo>
                    <a:cubicBezTo>
                      <a:pt x="116" y="563"/>
                      <a:pt x="205" y="608"/>
                      <a:pt x="295" y="661"/>
                    </a:cubicBezTo>
                    <a:cubicBezTo>
                      <a:pt x="348" y="706"/>
                      <a:pt x="428" y="724"/>
                      <a:pt x="500" y="724"/>
                    </a:cubicBezTo>
                    <a:cubicBezTo>
                      <a:pt x="544" y="724"/>
                      <a:pt x="598" y="715"/>
                      <a:pt x="651" y="715"/>
                    </a:cubicBezTo>
                    <a:lnTo>
                      <a:pt x="732" y="706"/>
                    </a:lnTo>
                    <a:cubicBezTo>
                      <a:pt x="892" y="688"/>
                      <a:pt x="1499" y="545"/>
                      <a:pt x="1517" y="251"/>
                    </a:cubicBezTo>
                    <a:cubicBezTo>
                      <a:pt x="1517" y="179"/>
                      <a:pt x="1517" y="108"/>
                      <a:pt x="1508" y="37"/>
                    </a:cubicBezTo>
                    <a:cubicBezTo>
                      <a:pt x="1508" y="19"/>
                      <a:pt x="1499" y="10"/>
                      <a:pt x="148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" name="Google Shape;383;p34"/>
              <p:cNvSpPr/>
              <p:nvPr/>
            </p:nvSpPr>
            <p:spPr>
              <a:xfrm>
                <a:off x="2952588" y="3218637"/>
                <a:ext cx="123373" cy="59311"/>
              </a:xfrm>
              <a:custGeom>
                <a:avLst/>
                <a:gdLst/>
                <a:ahLst/>
                <a:cxnLst/>
                <a:rect l="l" t="t" r="r" b="b"/>
                <a:pathLst>
                  <a:path w="3792" h="1823" extrusionOk="0">
                    <a:moveTo>
                      <a:pt x="1455" y="0"/>
                    </a:moveTo>
                    <a:cubicBezTo>
                      <a:pt x="1223" y="179"/>
                      <a:pt x="964" y="330"/>
                      <a:pt x="705" y="464"/>
                    </a:cubicBezTo>
                    <a:cubicBezTo>
                      <a:pt x="384" y="607"/>
                      <a:pt x="0" y="750"/>
                      <a:pt x="63" y="964"/>
                    </a:cubicBezTo>
                    <a:cubicBezTo>
                      <a:pt x="125" y="1169"/>
                      <a:pt x="1579" y="1597"/>
                      <a:pt x="2097" y="1677"/>
                    </a:cubicBezTo>
                    <a:cubicBezTo>
                      <a:pt x="2380" y="1722"/>
                      <a:pt x="2754" y="1822"/>
                      <a:pt x="3062" y="1822"/>
                    </a:cubicBezTo>
                    <a:cubicBezTo>
                      <a:pt x="3308" y="1822"/>
                      <a:pt x="3513" y="1758"/>
                      <a:pt x="3596" y="1553"/>
                    </a:cubicBezTo>
                    <a:cubicBezTo>
                      <a:pt x="3792" y="1089"/>
                      <a:pt x="3578" y="580"/>
                      <a:pt x="3578" y="580"/>
                    </a:cubicBezTo>
                    <a:lnTo>
                      <a:pt x="1455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384;p34"/>
              <p:cNvSpPr/>
              <p:nvPr/>
            </p:nvSpPr>
            <p:spPr>
              <a:xfrm>
                <a:off x="2951416" y="3217466"/>
                <a:ext cx="125715" cy="61556"/>
              </a:xfrm>
              <a:custGeom>
                <a:avLst/>
                <a:gdLst/>
                <a:ahLst/>
                <a:cxnLst/>
                <a:rect l="l" t="t" r="r" b="b"/>
                <a:pathLst>
                  <a:path w="3864" h="1892" extrusionOk="0">
                    <a:moveTo>
                      <a:pt x="1500" y="72"/>
                    </a:moveTo>
                    <a:lnTo>
                      <a:pt x="3587" y="643"/>
                    </a:lnTo>
                    <a:cubicBezTo>
                      <a:pt x="3623" y="732"/>
                      <a:pt x="3765" y="1178"/>
                      <a:pt x="3596" y="1571"/>
                    </a:cubicBezTo>
                    <a:cubicBezTo>
                      <a:pt x="3515" y="1760"/>
                      <a:pt x="3324" y="1819"/>
                      <a:pt x="3089" y="1819"/>
                    </a:cubicBezTo>
                    <a:cubicBezTo>
                      <a:pt x="2881" y="1819"/>
                      <a:pt x="2640" y="1773"/>
                      <a:pt x="2409" y="1731"/>
                    </a:cubicBezTo>
                    <a:cubicBezTo>
                      <a:pt x="2311" y="1713"/>
                      <a:pt x="2222" y="1696"/>
                      <a:pt x="2133" y="1678"/>
                    </a:cubicBezTo>
                    <a:cubicBezTo>
                      <a:pt x="1562" y="1589"/>
                      <a:pt x="188" y="1151"/>
                      <a:pt x="135" y="982"/>
                    </a:cubicBezTo>
                    <a:cubicBezTo>
                      <a:pt x="90" y="830"/>
                      <a:pt x="393" y="697"/>
                      <a:pt x="661" y="572"/>
                    </a:cubicBezTo>
                    <a:cubicBezTo>
                      <a:pt x="688" y="563"/>
                      <a:pt x="723" y="545"/>
                      <a:pt x="750" y="536"/>
                    </a:cubicBezTo>
                    <a:cubicBezTo>
                      <a:pt x="1018" y="402"/>
                      <a:pt x="1259" y="250"/>
                      <a:pt x="1500" y="72"/>
                    </a:cubicBezTo>
                    <a:close/>
                    <a:moveTo>
                      <a:pt x="1500" y="1"/>
                    </a:moveTo>
                    <a:cubicBezTo>
                      <a:pt x="1491" y="1"/>
                      <a:pt x="1482" y="1"/>
                      <a:pt x="1473" y="10"/>
                    </a:cubicBezTo>
                    <a:cubicBezTo>
                      <a:pt x="1232" y="179"/>
                      <a:pt x="982" y="331"/>
                      <a:pt x="723" y="465"/>
                    </a:cubicBezTo>
                    <a:lnTo>
                      <a:pt x="634" y="509"/>
                    </a:lnTo>
                    <a:cubicBezTo>
                      <a:pt x="322" y="643"/>
                      <a:pt x="1" y="786"/>
                      <a:pt x="63" y="1009"/>
                    </a:cubicBezTo>
                    <a:cubicBezTo>
                      <a:pt x="144" y="1250"/>
                      <a:pt x="1651" y="1678"/>
                      <a:pt x="2124" y="1749"/>
                    </a:cubicBezTo>
                    <a:cubicBezTo>
                      <a:pt x="2213" y="1767"/>
                      <a:pt x="2302" y="1785"/>
                      <a:pt x="2401" y="1803"/>
                    </a:cubicBezTo>
                    <a:cubicBezTo>
                      <a:pt x="2624" y="1856"/>
                      <a:pt x="2856" y="1883"/>
                      <a:pt x="3096" y="1892"/>
                    </a:cubicBezTo>
                    <a:cubicBezTo>
                      <a:pt x="3355" y="1892"/>
                      <a:pt x="3578" y="1821"/>
                      <a:pt x="3667" y="1598"/>
                    </a:cubicBezTo>
                    <a:cubicBezTo>
                      <a:pt x="3864" y="1125"/>
                      <a:pt x="3658" y="616"/>
                      <a:pt x="3649" y="598"/>
                    </a:cubicBezTo>
                    <a:cubicBezTo>
                      <a:pt x="3649" y="589"/>
                      <a:pt x="3641" y="581"/>
                      <a:pt x="3632" y="572"/>
                    </a:cubicBezTo>
                    <a:lnTo>
                      <a:pt x="1500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" name="Google Shape;385;p34"/>
              <p:cNvSpPr/>
              <p:nvPr/>
            </p:nvSpPr>
            <p:spPr>
              <a:xfrm>
                <a:off x="2954052" y="3243884"/>
                <a:ext cx="116996" cy="34064"/>
              </a:xfrm>
              <a:custGeom>
                <a:avLst/>
                <a:gdLst/>
                <a:ahLst/>
                <a:cxnLst/>
                <a:rect l="l" t="t" r="r" b="b"/>
                <a:pathLst>
                  <a:path w="3596" h="1047" extrusionOk="0">
                    <a:moveTo>
                      <a:pt x="80" y="0"/>
                    </a:moveTo>
                    <a:cubicBezTo>
                      <a:pt x="27" y="45"/>
                      <a:pt x="0" y="116"/>
                      <a:pt x="18" y="179"/>
                    </a:cubicBezTo>
                    <a:cubicBezTo>
                      <a:pt x="80" y="393"/>
                      <a:pt x="1543" y="821"/>
                      <a:pt x="2052" y="901"/>
                    </a:cubicBezTo>
                    <a:cubicBezTo>
                      <a:pt x="2335" y="946"/>
                      <a:pt x="2709" y="1046"/>
                      <a:pt x="3017" y="1046"/>
                    </a:cubicBezTo>
                    <a:cubicBezTo>
                      <a:pt x="3263" y="1046"/>
                      <a:pt x="3468" y="982"/>
                      <a:pt x="3551" y="777"/>
                    </a:cubicBezTo>
                    <a:cubicBezTo>
                      <a:pt x="3568" y="732"/>
                      <a:pt x="3586" y="678"/>
                      <a:pt x="3595" y="634"/>
                    </a:cubicBezTo>
                    <a:lnTo>
                      <a:pt x="3595" y="634"/>
                    </a:lnTo>
                    <a:cubicBezTo>
                      <a:pt x="3319" y="710"/>
                      <a:pt x="3035" y="748"/>
                      <a:pt x="2752" y="748"/>
                    </a:cubicBezTo>
                    <a:cubicBezTo>
                      <a:pt x="2469" y="748"/>
                      <a:pt x="2186" y="710"/>
                      <a:pt x="1909" y="634"/>
                    </a:cubicBezTo>
                    <a:cubicBezTo>
                      <a:pt x="1285" y="455"/>
                      <a:pt x="678" y="250"/>
                      <a:pt x="80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386;p34"/>
              <p:cNvSpPr/>
              <p:nvPr/>
            </p:nvSpPr>
            <p:spPr>
              <a:xfrm>
                <a:off x="2952880" y="3242713"/>
                <a:ext cx="119599" cy="36309"/>
              </a:xfrm>
              <a:custGeom>
                <a:avLst/>
                <a:gdLst/>
                <a:ahLst/>
                <a:cxnLst/>
                <a:rect l="l" t="t" r="r" b="b"/>
                <a:pathLst>
                  <a:path w="3676" h="1116" extrusionOk="0">
                    <a:moveTo>
                      <a:pt x="134" y="81"/>
                    </a:moveTo>
                    <a:cubicBezTo>
                      <a:pt x="723" y="322"/>
                      <a:pt x="1321" y="536"/>
                      <a:pt x="1936" y="706"/>
                    </a:cubicBezTo>
                    <a:cubicBezTo>
                      <a:pt x="2217" y="780"/>
                      <a:pt x="2507" y="818"/>
                      <a:pt x="2798" y="818"/>
                    </a:cubicBezTo>
                    <a:cubicBezTo>
                      <a:pt x="3063" y="818"/>
                      <a:pt x="3328" y="787"/>
                      <a:pt x="3587" y="723"/>
                    </a:cubicBezTo>
                    <a:lnTo>
                      <a:pt x="3587" y="723"/>
                    </a:lnTo>
                    <a:cubicBezTo>
                      <a:pt x="3578" y="750"/>
                      <a:pt x="3569" y="777"/>
                      <a:pt x="3560" y="795"/>
                    </a:cubicBezTo>
                    <a:cubicBezTo>
                      <a:pt x="3479" y="984"/>
                      <a:pt x="3286" y="1043"/>
                      <a:pt x="3049" y="1043"/>
                    </a:cubicBezTo>
                    <a:cubicBezTo>
                      <a:pt x="2841" y="1043"/>
                      <a:pt x="2599" y="997"/>
                      <a:pt x="2373" y="955"/>
                    </a:cubicBezTo>
                    <a:cubicBezTo>
                      <a:pt x="2275" y="937"/>
                      <a:pt x="2186" y="920"/>
                      <a:pt x="2097" y="902"/>
                    </a:cubicBezTo>
                    <a:cubicBezTo>
                      <a:pt x="1526" y="813"/>
                      <a:pt x="143" y="375"/>
                      <a:pt x="99" y="206"/>
                    </a:cubicBezTo>
                    <a:cubicBezTo>
                      <a:pt x="81" y="161"/>
                      <a:pt x="99" y="108"/>
                      <a:pt x="134" y="81"/>
                    </a:cubicBezTo>
                    <a:close/>
                    <a:moveTo>
                      <a:pt x="134" y="1"/>
                    </a:moveTo>
                    <a:cubicBezTo>
                      <a:pt x="125" y="1"/>
                      <a:pt x="107" y="1"/>
                      <a:pt x="99" y="10"/>
                    </a:cubicBezTo>
                    <a:cubicBezTo>
                      <a:pt x="27" y="63"/>
                      <a:pt x="0" y="152"/>
                      <a:pt x="18" y="233"/>
                    </a:cubicBezTo>
                    <a:cubicBezTo>
                      <a:pt x="99" y="474"/>
                      <a:pt x="1606" y="902"/>
                      <a:pt x="2079" y="973"/>
                    </a:cubicBezTo>
                    <a:cubicBezTo>
                      <a:pt x="2168" y="991"/>
                      <a:pt x="2257" y="1009"/>
                      <a:pt x="2356" y="1027"/>
                    </a:cubicBezTo>
                    <a:cubicBezTo>
                      <a:pt x="2579" y="1080"/>
                      <a:pt x="2811" y="1107"/>
                      <a:pt x="3051" y="1116"/>
                    </a:cubicBezTo>
                    <a:cubicBezTo>
                      <a:pt x="3310" y="1116"/>
                      <a:pt x="3533" y="1045"/>
                      <a:pt x="3622" y="830"/>
                    </a:cubicBezTo>
                    <a:cubicBezTo>
                      <a:pt x="3640" y="777"/>
                      <a:pt x="3658" y="732"/>
                      <a:pt x="3667" y="679"/>
                    </a:cubicBezTo>
                    <a:cubicBezTo>
                      <a:pt x="3676" y="670"/>
                      <a:pt x="3667" y="652"/>
                      <a:pt x="3658" y="643"/>
                    </a:cubicBezTo>
                    <a:cubicBezTo>
                      <a:pt x="3649" y="634"/>
                      <a:pt x="3640" y="634"/>
                      <a:pt x="3622" y="634"/>
                    </a:cubicBezTo>
                    <a:cubicBezTo>
                      <a:pt x="3350" y="710"/>
                      <a:pt x="3069" y="748"/>
                      <a:pt x="2788" y="748"/>
                    </a:cubicBezTo>
                    <a:cubicBezTo>
                      <a:pt x="2507" y="748"/>
                      <a:pt x="2226" y="710"/>
                      <a:pt x="1954" y="634"/>
                    </a:cubicBezTo>
                    <a:cubicBezTo>
                      <a:pt x="1339" y="465"/>
                      <a:pt x="732" y="251"/>
                      <a:pt x="13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" name="Google Shape;387;p34"/>
              <p:cNvSpPr/>
              <p:nvPr/>
            </p:nvSpPr>
            <p:spPr>
              <a:xfrm>
                <a:off x="2943868" y="2754525"/>
                <a:ext cx="186100" cy="494142"/>
              </a:xfrm>
              <a:custGeom>
                <a:avLst/>
                <a:gdLst/>
                <a:ahLst/>
                <a:cxnLst/>
                <a:rect l="l" t="t" r="r" b="b"/>
                <a:pathLst>
                  <a:path w="5720" h="15188" extrusionOk="0">
                    <a:moveTo>
                      <a:pt x="5719" y="1"/>
                    </a:moveTo>
                    <a:lnTo>
                      <a:pt x="215" y="206"/>
                    </a:lnTo>
                    <a:cubicBezTo>
                      <a:pt x="72" y="1375"/>
                      <a:pt x="1" y="2552"/>
                      <a:pt x="1" y="3730"/>
                    </a:cubicBezTo>
                    <a:cubicBezTo>
                      <a:pt x="1" y="5585"/>
                      <a:pt x="500" y="8538"/>
                      <a:pt x="625" y="9029"/>
                    </a:cubicBezTo>
                    <a:cubicBezTo>
                      <a:pt x="741" y="9510"/>
                      <a:pt x="1580" y="12508"/>
                      <a:pt x="1616" y="12624"/>
                    </a:cubicBezTo>
                    <a:cubicBezTo>
                      <a:pt x="1651" y="12749"/>
                      <a:pt x="1758" y="13962"/>
                      <a:pt x="1758" y="13962"/>
                    </a:cubicBezTo>
                    <a:cubicBezTo>
                      <a:pt x="1758" y="13962"/>
                      <a:pt x="1571" y="14087"/>
                      <a:pt x="1571" y="14185"/>
                    </a:cubicBezTo>
                    <a:cubicBezTo>
                      <a:pt x="1571" y="14283"/>
                      <a:pt x="1598" y="14444"/>
                      <a:pt x="1598" y="14444"/>
                    </a:cubicBezTo>
                    <a:cubicBezTo>
                      <a:pt x="1598" y="14444"/>
                      <a:pt x="2178" y="14890"/>
                      <a:pt x="2624" y="15095"/>
                    </a:cubicBezTo>
                    <a:cubicBezTo>
                      <a:pt x="2782" y="15165"/>
                      <a:pt x="2984" y="15187"/>
                      <a:pt x="3179" y="15187"/>
                    </a:cubicBezTo>
                    <a:cubicBezTo>
                      <a:pt x="3533" y="15187"/>
                      <a:pt x="3864" y="15113"/>
                      <a:pt x="3864" y="15113"/>
                    </a:cubicBezTo>
                    <a:cubicBezTo>
                      <a:pt x="4042" y="15104"/>
                      <a:pt x="4220" y="15059"/>
                      <a:pt x="4390" y="14988"/>
                    </a:cubicBezTo>
                    <a:cubicBezTo>
                      <a:pt x="4667" y="14872"/>
                      <a:pt x="4890" y="14729"/>
                      <a:pt x="4970" y="14506"/>
                    </a:cubicBezTo>
                    <a:cubicBezTo>
                      <a:pt x="5050" y="14283"/>
                      <a:pt x="5050" y="13917"/>
                      <a:pt x="5050" y="13739"/>
                    </a:cubicBezTo>
                    <a:cubicBezTo>
                      <a:pt x="5050" y="13552"/>
                      <a:pt x="4872" y="11072"/>
                      <a:pt x="4809" y="9992"/>
                    </a:cubicBezTo>
                    <a:cubicBezTo>
                      <a:pt x="4756" y="8922"/>
                      <a:pt x="4631" y="8038"/>
                      <a:pt x="4631" y="8038"/>
                    </a:cubicBezTo>
                    <a:cubicBezTo>
                      <a:pt x="4631" y="8038"/>
                      <a:pt x="5452" y="3587"/>
                      <a:pt x="5514" y="2873"/>
                    </a:cubicBezTo>
                    <a:cubicBezTo>
                      <a:pt x="5585" y="2168"/>
                      <a:pt x="5675" y="250"/>
                      <a:pt x="5675" y="250"/>
                    </a:cubicBezTo>
                    <a:lnTo>
                      <a:pt x="5719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388;p34"/>
              <p:cNvSpPr/>
              <p:nvPr/>
            </p:nvSpPr>
            <p:spPr>
              <a:xfrm>
                <a:off x="2942437" y="2753647"/>
                <a:ext cx="188670" cy="496419"/>
              </a:xfrm>
              <a:custGeom>
                <a:avLst/>
                <a:gdLst/>
                <a:ahLst/>
                <a:cxnLst/>
                <a:rect l="l" t="t" r="r" b="b"/>
                <a:pathLst>
                  <a:path w="5799" h="15258" extrusionOk="0">
                    <a:moveTo>
                      <a:pt x="5719" y="72"/>
                    </a:moveTo>
                    <a:lnTo>
                      <a:pt x="5683" y="277"/>
                    </a:lnTo>
                    <a:cubicBezTo>
                      <a:pt x="5683" y="295"/>
                      <a:pt x="5594" y="2204"/>
                      <a:pt x="5522" y="2900"/>
                    </a:cubicBezTo>
                    <a:cubicBezTo>
                      <a:pt x="5460" y="3605"/>
                      <a:pt x="4639" y="8012"/>
                      <a:pt x="4630" y="8057"/>
                    </a:cubicBezTo>
                    <a:cubicBezTo>
                      <a:pt x="4630" y="8065"/>
                      <a:pt x="4630" y="8065"/>
                      <a:pt x="4630" y="8065"/>
                    </a:cubicBezTo>
                    <a:cubicBezTo>
                      <a:pt x="4639" y="8074"/>
                      <a:pt x="4755" y="8967"/>
                      <a:pt x="4818" y="10028"/>
                    </a:cubicBezTo>
                    <a:cubicBezTo>
                      <a:pt x="4844" y="10563"/>
                      <a:pt x="4907" y="11464"/>
                      <a:pt x="4960" y="12241"/>
                    </a:cubicBezTo>
                    <a:cubicBezTo>
                      <a:pt x="5014" y="13008"/>
                      <a:pt x="5058" y="13677"/>
                      <a:pt x="5058" y="13766"/>
                    </a:cubicBezTo>
                    <a:cubicBezTo>
                      <a:pt x="5058" y="13944"/>
                      <a:pt x="5058" y="14310"/>
                      <a:pt x="4978" y="14524"/>
                    </a:cubicBezTo>
                    <a:cubicBezTo>
                      <a:pt x="4916" y="14712"/>
                      <a:pt x="4746" y="14845"/>
                      <a:pt x="4416" y="14988"/>
                    </a:cubicBezTo>
                    <a:cubicBezTo>
                      <a:pt x="4256" y="15060"/>
                      <a:pt x="4077" y="15104"/>
                      <a:pt x="3899" y="15104"/>
                    </a:cubicBezTo>
                    <a:lnTo>
                      <a:pt x="3890" y="15104"/>
                    </a:lnTo>
                    <a:cubicBezTo>
                      <a:pt x="3890" y="15110"/>
                      <a:pt x="3575" y="15181"/>
                      <a:pt x="3236" y="15181"/>
                    </a:cubicBezTo>
                    <a:cubicBezTo>
                      <a:pt x="3042" y="15181"/>
                      <a:pt x="2841" y="15158"/>
                      <a:pt x="2685" y="15086"/>
                    </a:cubicBezTo>
                    <a:cubicBezTo>
                      <a:pt x="2284" y="14908"/>
                      <a:pt x="1758" y="14524"/>
                      <a:pt x="1668" y="14453"/>
                    </a:cubicBezTo>
                    <a:cubicBezTo>
                      <a:pt x="1668" y="14417"/>
                      <a:pt x="1651" y="14292"/>
                      <a:pt x="1660" y="14212"/>
                    </a:cubicBezTo>
                    <a:cubicBezTo>
                      <a:pt x="1660" y="14159"/>
                      <a:pt x="1758" y="14069"/>
                      <a:pt x="1820" y="14025"/>
                    </a:cubicBezTo>
                    <a:cubicBezTo>
                      <a:pt x="1829" y="14016"/>
                      <a:pt x="1838" y="13998"/>
                      <a:pt x="1838" y="13989"/>
                    </a:cubicBezTo>
                    <a:cubicBezTo>
                      <a:pt x="1829" y="13936"/>
                      <a:pt x="1731" y="12767"/>
                      <a:pt x="1695" y="12642"/>
                    </a:cubicBezTo>
                    <a:cubicBezTo>
                      <a:pt x="1651" y="12535"/>
                      <a:pt x="830" y="9564"/>
                      <a:pt x="705" y="9047"/>
                    </a:cubicBezTo>
                    <a:cubicBezTo>
                      <a:pt x="580" y="8574"/>
                      <a:pt x="72" y="5612"/>
                      <a:pt x="72" y="3757"/>
                    </a:cubicBezTo>
                    <a:cubicBezTo>
                      <a:pt x="81" y="2588"/>
                      <a:pt x="152" y="1428"/>
                      <a:pt x="295" y="269"/>
                    </a:cubicBezTo>
                    <a:lnTo>
                      <a:pt x="5719" y="72"/>
                    </a:lnTo>
                    <a:close/>
                    <a:moveTo>
                      <a:pt x="5763" y="1"/>
                    </a:moveTo>
                    <a:lnTo>
                      <a:pt x="259" y="197"/>
                    </a:lnTo>
                    <a:cubicBezTo>
                      <a:pt x="241" y="197"/>
                      <a:pt x="223" y="215"/>
                      <a:pt x="223" y="233"/>
                    </a:cubicBezTo>
                    <a:cubicBezTo>
                      <a:pt x="81" y="1402"/>
                      <a:pt x="9" y="2579"/>
                      <a:pt x="0" y="3757"/>
                    </a:cubicBezTo>
                    <a:cubicBezTo>
                      <a:pt x="0" y="5621"/>
                      <a:pt x="509" y="8583"/>
                      <a:pt x="634" y="9065"/>
                    </a:cubicBezTo>
                    <a:cubicBezTo>
                      <a:pt x="741" y="9529"/>
                      <a:pt x="1570" y="12517"/>
                      <a:pt x="1624" y="12669"/>
                    </a:cubicBezTo>
                    <a:cubicBezTo>
                      <a:pt x="1651" y="12758"/>
                      <a:pt x="1731" y="13623"/>
                      <a:pt x="1758" y="13971"/>
                    </a:cubicBezTo>
                    <a:cubicBezTo>
                      <a:pt x="1713" y="14007"/>
                      <a:pt x="1579" y="14114"/>
                      <a:pt x="1579" y="14212"/>
                    </a:cubicBezTo>
                    <a:cubicBezTo>
                      <a:pt x="1579" y="14319"/>
                      <a:pt x="1597" y="14471"/>
                      <a:pt x="1597" y="14480"/>
                    </a:cubicBezTo>
                    <a:cubicBezTo>
                      <a:pt x="1597" y="14489"/>
                      <a:pt x="1606" y="14498"/>
                      <a:pt x="1615" y="14506"/>
                    </a:cubicBezTo>
                    <a:cubicBezTo>
                      <a:pt x="1624" y="14506"/>
                      <a:pt x="2213" y="14953"/>
                      <a:pt x="2650" y="15158"/>
                    </a:cubicBezTo>
                    <a:cubicBezTo>
                      <a:pt x="2818" y="15222"/>
                      <a:pt x="2994" y="15257"/>
                      <a:pt x="3170" y="15257"/>
                    </a:cubicBezTo>
                    <a:cubicBezTo>
                      <a:pt x="3190" y="15257"/>
                      <a:pt x="3210" y="15257"/>
                      <a:pt x="3230" y="15256"/>
                    </a:cubicBezTo>
                    <a:cubicBezTo>
                      <a:pt x="3453" y="15256"/>
                      <a:pt x="3685" y="15229"/>
                      <a:pt x="3908" y="15184"/>
                    </a:cubicBezTo>
                    <a:cubicBezTo>
                      <a:pt x="4095" y="15176"/>
                      <a:pt x="4273" y="15131"/>
                      <a:pt x="4443" y="15060"/>
                    </a:cubicBezTo>
                    <a:cubicBezTo>
                      <a:pt x="4693" y="14953"/>
                      <a:pt x="4960" y="14810"/>
                      <a:pt x="5050" y="14551"/>
                    </a:cubicBezTo>
                    <a:cubicBezTo>
                      <a:pt x="5139" y="14328"/>
                      <a:pt x="5139" y="13953"/>
                      <a:pt x="5139" y="13775"/>
                    </a:cubicBezTo>
                    <a:cubicBezTo>
                      <a:pt x="5139" y="13677"/>
                      <a:pt x="5094" y="13017"/>
                      <a:pt x="5032" y="12232"/>
                    </a:cubicBezTo>
                    <a:cubicBezTo>
                      <a:pt x="4978" y="11447"/>
                      <a:pt x="4925" y="10563"/>
                      <a:pt x="4889" y="10028"/>
                    </a:cubicBezTo>
                    <a:cubicBezTo>
                      <a:pt x="4835" y="9011"/>
                      <a:pt x="4719" y="8146"/>
                      <a:pt x="4711" y="8065"/>
                    </a:cubicBezTo>
                    <a:cubicBezTo>
                      <a:pt x="4746" y="7887"/>
                      <a:pt x="5531" y="3614"/>
                      <a:pt x="5594" y="2909"/>
                    </a:cubicBezTo>
                    <a:cubicBezTo>
                      <a:pt x="5665" y="2213"/>
                      <a:pt x="5763" y="295"/>
                      <a:pt x="5763" y="286"/>
                    </a:cubicBezTo>
                    <a:lnTo>
                      <a:pt x="5799" y="46"/>
                    </a:lnTo>
                    <a:cubicBezTo>
                      <a:pt x="5799" y="28"/>
                      <a:pt x="5799" y="19"/>
                      <a:pt x="5790" y="10"/>
                    </a:cubicBezTo>
                    <a:cubicBezTo>
                      <a:pt x="5781" y="1"/>
                      <a:pt x="5772" y="1"/>
                      <a:pt x="5763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" name="Google Shape;389;p34"/>
              <p:cNvSpPr/>
              <p:nvPr/>
            </p:nvSpPr>
            <p:spPr>
              <a:xfrm>
                <a:off x="3066363" y="3195342"/>
                <a:ext cx="4392" cy="52349"/>
              </a:xfrm>
              <a:custGeom>
                <a:avLst/>
                <a:gdLst/>
                <a:ahLst/>
                <a:cxnLst/>
                <a:rect l="l" t="t" r="r" b="b"/>
                <a:pathLst>
                  <a:path w="135" h="1609" extrusionOk="0">
                    <a:moveTo>
                      <a:pt x="46" y="0"/>
                    </a:moveTo>
                    <a:cubicBezTo>
                      <a:pt x="43" y="0"/>
                      <a:pt x="39" y="1"/>
                      <a:pt x="36" y="3"/>
                    </a:cubicBezTo>
                    <a:cubicBezTo>
                      <a:pt x="9" y="3"/>
                      <a:pt x="1" y="21"/>
                      <a:pt x="1" y="38"/>
                    </a:cubicBezTo>
                    <a:cubicBezTo>
                      <a:pt x="45" y="922"/>
                      <a:pt x="54" y="1564"/>
                      <a:pt x="54" y="1573"/>
                    </a:cubicBezTo>
                    <a:cubicBezTo>
                      <a:pt x="54" y="1591"/>
                      <a:pt x="72" y="1608"/>
                      <a:pt x="90" y="1608"/>
                    </a:cubicBezTo>
                    <a:lnTo>
                      <a:pt x="99" y="1608"/>
                    </a:lnTo>
                    <a:cubicBezTo>
                      <a:pt x="116" y="1600"/>
                      <a:pt x="134" y="1591"/>
                      <a:pt x="125" y="1564"/>
                    </a:cubicBezTo>
                    <a:cubicBezTo>
                      <a:pt x="125" y="1564"/>
                      <a:pt x="116" y="913"/>
                      <a:pt x="72" y="38"/>
                    </a:cubicBezTo>
                    <a:cubicBezTo>
                      <a:pt x="72" y="29"/>
                      <a:pt x="72" y="29"/>
                      <a:pt x="72" y="29"/>
                    </a:cubicBezTo>
                    <a:cubicBezTo>
                      <a:pt x="72" y="15"/>
                      <a:pt x="60" y="0"/>
                      <a:pt x="4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" name="Google Shape;390;p34"/>
              <p:cNvSpPr/>
              <p:nvPr/>
            </p:nvSpPr>
            <p:spPr>
              <a:xfrm>
                <a:off x="3038220" y="2854245"/>
                <a:ext cx="34552" cy="328994"/>
              </a:xfrm>
              <a:custGeom>
                <a:avLst/>
                <a:gdLst/>
                <a:ahLst/>
                <a:cxnLst/>
                <a:rect l="l" t="t" r="r" b="b"/>
                <a:pathLst>
                  <a:path w="1062" h="10112" extrusionOk="0">
                    <a:moveTo>
                      <a:pt x="1022" y="1"/>
                    </a:moveTo>
                    <a:cubicBezTo>
                      <a:pt x="1018" y="1"/>
                      <a:pt x="1013" y="2"/>
                      <a:pt x="1008" y="4"/>
                    </a:cubicBezTo>
                    <a:lnTo>
                      <a:pt x="72" y="406"/>
                    </a:lnTo>
                    <a:cubicBezTo>
                      <a:pt x="63" y="415"/>
                      <a:pt x="54" y="424"/>
                      <a:pt x="54" y="442"/>
                    </a:cubicBezTo>
                    <a:cubicBezTo>
                      <a:pt x="54" y="468"/>
                      <a:pt x="36" y="3145"/>
                      <a:pt x="9" y="4064"/>
                    </a:cubicBezTo>
                    <a:cubicBezTo>
                      <a:pt x="0" y="4563"/>
                      <a:pt x="188" y="5589"/>
                      <a:pt x="375" y="6677"/>
                    </a:cubicBezTo>
                    <a:cubicBezTo>
                      <a:pt x="544" y="7623"/>
                      <a:pt x="723" y="8595"/>
                      <a:pt x="776" y="9282"/>
                    </a:cubicBezTo>
                    <a:cubicBezTo>
                      <a:pt x="803" y="9541"/>
                      <a:pt x="821" y="9809"/>
                      <a:pt x="839" y="10076"/>
                    </a:cubicBezTo>
                    <a:cubicBezTo>
                      <a:pt x="839" y="10094"/>
                      <a:pt x="857" y="10112"/>
                      <a:pt x="874" y="10112"/>
                    </a:cubicBezTo>
                    <a:cubicBezTo>
                      <a:pt x="901" y="10112"/>
                      <a:pt x="910" y="10094"/>
                      <a:pt x="910" y="10076"/>
                    </a:cubicBezTo>
                    <a:cubicBezTo>
                      <a:pt x="892" y="9800"/>
                      <a:pt x="874" y="9532"/>
                      <a:pt x="857" y="9273"/>
                    </a:cubicBezTo>
                    <a:cubicBezTo>
                      <a:pt x="794" y="8586"/>
                      <a:pt x="625" y="7605"/>
                      <a:pt x="455" y="6660"/>
                    </a:cubicBezTo>
                    <a:cubicBezTo>
                      <a:pt x="259" y="5580"/>
                      <a:pt x="72" y="4554"/>
                      <a:pt x="89" y="4064"/>
                    </a:cubicBezTo>
                    <a:cubicBezTo>
                      <a:pt x="107" y="3189"/>
                      <a:pt x="125" y="736"/>
                      <a:pt x="125" y="468"/>
                    </a:cubicBezTo>
                    <a:lnTo>
                      <a:pt x="1035" y="67"/>
                    </a:lnTo>
                    <a:cubicBezTo>
                      <a:pt x="1053" y="58"/>
                      <a:pt x="1062" y="40"/>
                      <a:pt x="1053" y="22"/>
                    </a:cubicBezTo>
                    <a:cubicBezTo>
                      <a:pt x="1046" y="9"/>
                      <a:pt x="1035" y="1"/>
                      <a:pt x="1022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" name="Google Shape;391;p34"/>
              <p:cNvSpPr/>
              <p:nvPr/>
            </p:nvSpPr>
            <p:spPr>
              <a:xfrm>
                <a:off x="2938663" y="2498800"/>
                <a:ext cx="215967" cy="286601"/>
              </a:xfrm>
              <a:custGeom>
                <a:avLst/>
                <a:gdLst/>
                <a:ahLst/>
                <a:cxnLst/>
                <a:rect l="l" t="t" r="r" b="b"/>
                <a:pathLst>
                  <a:path w="6638" h="8809" extrusionOk="0">
                    <a:moveTo>
                      <a:pt x="3611" y="0"/>
                    </a:moveTo>
                    <a:cubicBezTo>
                      <a:pt x="3027" y="0"/>
                      <a:pt x="2226" y="106"/>
                      <a:pt x="1347" y="528"/>
                    </a:cubicBezTo>
                    <a:cubicBezTo>
                      <a:pt x="1347" y="528"/>
                      <a:pt x="0" y="1152"/>
                      <a:pt x="0" y="1286"/>
                    </a:cubicBezTo>
                    <a:cubicBezTo>
                      <a:pt x="0" y="1429"/>
                      <a:pt x="259" y="8325"/>
                      <a:pt x="259" y="8325"/>
                    </a:cubicBezTo>
                    <a:cubicBezTo>
                      <a:pt x="259" y="8325"/>
                      <a:pt x="18" y="8467"/>
                      <a:pt x="491" y="8583"/>
                    </a:cubicBezTo>
                    <a:cubicBezTo>
                      <a:pt x="801" y="8659"/>
                      <a:pt x="1543" y="8809"/>
                      <a:pt x="2394" y="8809"/>
                    </a:cubicBezTo>
                    <a:cubicBezTo>
                      <a:pt x="2839" y="8809"/>
                      <a:pt x="3315" y="8768"/>
                      <a:pt x="3774" y="8655"/>
                    </a:cubicBezTo>
                    <a:cubicBezTo>
                      <a:pt x="5112" y="8333"/>
                      <a:pt x="5906" y="8333"/>
                      <a:pt x="6022" y="8021"/>
                    </a:cubicBezTo>
                    <a:cubicBezTo>
                      <a:pt x="6138" y="7718"/>
                      <a:pt x="5835" y="6451"/>
                      <a:pt x="5835" y="6451"/>
                    </a:cubicBezTo>
                    <a:cubicBezTo>
                      <a:pt x="5835" y="6451"/>
                      <a:pt x="6638" y="1134"/>
                      <a:pt x="6566" y="920"/>
                    </a:cubicBezTo>
                    <a:cubicBezTo>
                      <a:pt x="6495" y="706"/>
                      <a:pt x="4568" y="108"/>
                      <a:pt x="4568" y="108"/>
                    </a:cubicBezTo>
                    <a:cubicBezTo>
                      <a:pt x="4568" y="108"/>
                      <a:pt x="4200" y="0"/>
                      <a:pt x="3611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" name="Google Shape;392;p34"/>
              <p:cNvSpPr/>
              <p:nvPr/>
            </p:nvSpPr>
            <p:spPr>
              <a:xfrm>
                <a:off x="2937491" y="2497531"/>
                <a:ext cx="218310" cy="288976"/>
              </a:xfrm>
              <a:custGeom>
                <a:avLst/>
                <a:gdLst/>
                <a:ahLst/>
                <a:cxnLst/>
                <a:rect l="l" t="t" r="r" b="b"/>
                <a:pathLst>
                  <a:path w="6710" h="8882" extrusionOk="0">
                    <a:moveTo>
                      <a:pt x="3753" y="75"/>
                    </a:moveTo>
                    <a:cubicBezTo>
                      <a:pt x="4034" y="75"/>
                      <a:pt x="4314" y="110"/>
                      <a:pt x="4595" y="174"/>
                    </a:cubicBezTo>
                    <a:cubicBezTo>
                      <a:pt x="5514" y="468"/>
                      <a:pt x="6522" y="843"/>
                      <a:pt x="6566" y="968"/>
                    </a:cubicBezTo>
                    <a:cubicBezTo>
                      <a:pt x="6620" y="1129"/>
                      <a:pt x="6156" y="4349"/>
                      <a:pt x="5835" y="6481"/>
                    </a:cubicBezTo>
                    <a:cubicBezTo>
                      <a:pt x="5835" y="6490"/>
                      <a:pt x="5835" y="6490"/>
                      <a:pt x="5835" y="6499"/>
                    </a:cubicBezTo>
                    <a:cubicBezTo>
                      <a:pt x="5844" y="6508"/>
                      <a:pt x="6138" y="7757"/>
                      <a:pt x="6022" y="8051"/>
                    </a:cubicBezTo>
                    <a:cubicBezTo>
                      <a:pt x="5960" y="8230"/>
                      <a:pt x="5594" y="8301"/>
                      <a:pt x="4987" y="8408"/>
                    </a:cubicBezTo>
                    <a:cubicBezTo>
                      <a:pt x="4666" y="8471"/>
                      <a:pt x="4265" y="8542"/>
                      <a:pt x="3801" y="8658"/>
                    </a:cubicBezTo>
                    <a:cubicBezTo>
                      <a:pt x="3345" y="8769"/>
                      <a:pt x="2873" y="8809"/>
                      <a:pt x="2434" y="8809"/>
                    </a:cubicBezTo>
                    <a:cubicBezTo>
                      <a:pt x="1466" y="8809"/>
                      <a:pt x="659" y="8617"/>
                      <a:pt x="536" y="8587"/>
                    </a:cubicBezTo>
                    <a:cubicBezTo>
                      <a:pt x="304" y="8524"/>
                      <a:pt x="277" y="8480"/>
                      <a:pt x="268" y="8453"/>
                    </a:cubicBezTo>
                    <a:cubicBezTo>
                      <a:pt x="268" y="8426"/>
                      <a:pt x="304" y="8399"/>
                      <a:pt x="313" y="8390"/>
                    </a:cubicBezTo>
                    <a:cubicBezTo>
                      <a:pt x="322" y="8390"/>
                      <a:pt x="331" y="8372"/>
                      <a:pt x="331" y="8364"/>
                    </a:cubicBezTo>
                    <a:cubicBezTo>
                      <a:pt x="322" y="8292"/>
                      <a:pt x="72" y="1468"/>
                      <a:pt x="72" y="1334"/>
                    </a:cubicBezTo>
                    <a:cubicBezTo>
                      <a:pt x="99" y="1245"/>
                      <a:pt x="768" y="897"/>
                      <a:pt x="1401" y="602"/>
                    </a:cubicBezTo>
                    <a:cubicBezTo>
                      <a:pt x="2106" y="254"/>
                      <a:pt x="2873" y="76"/>
                      <a:pt x="3658" y="76"/>
                    </a:cubicBezTo>
                    <a:cubicBezTo>
                      <a:pt x="3690" y="75"/>
                      <a:pt x="3721" y="75"/>
                      <a:pt x="3753" y="75"/>
                    </a:cubicBezTo>
                    <a:close/>
                    <a:moveTo>
                      <a:pt x="3663" y="0"/>
                    </a:moveTo>
                    <a:cubicBezTo>
                      <a:pt x="3073" y="0"/>
                      <a:pt x="2258" y="107"/>
                      <a:pt x="1365" y="540"/>
                    </a:cubicBezTo>
                    <a:cubicBezTo>
                      <a:pt x="955" y="727"/>
                      <a:pt x="1" y="1191"/>
                      <a:pt x="1" y="1325"/>
                    </a:cubicBezTo>
                    <a:cubicBezTo>
                      <a:pt x="1" y="1468"/>
                      <a:pt x="233" y="7864"/>
                      <a:pt x="250" y="8346"/>
                    </a:cubicBezTo>
                    <a:cubicBezTo>
                      <a:pt x="215" y="8372"/>
                      <a:pt x="197" y="8417"/>
                      <a:pt x="197" y="8462"/>
                    </a:cubicBezTo>
                    <a:cubicBezTo>
                      <a:pt x="206" y="8542"/>
                      <a:pt x="313" y="8604"/>
                      <a:pt x="518" y="8658"/>
                    </a:cubicBezTo>
                    <a:cubicBezTo>
                      <a:pt x="1142" y="8801"/>
                      <a:pt x="1785" y="8881"/>
                      <a:pt x="2427" y="8881"/>
                    </a:cubicBezTo>
                    <a:cubicBezTo>
                      <a:pt x="2461" y="8882"/>
                      <a:pt x="2495" y="8882"/>
                      <a:pt x="2529" y="8882"/>
                    </a:cubicBezTo>
                    <a:cubicBezTo>
                      <a:pt x="2966" y="8882"/>
                      <a:pt x="3396" y="8829"/>
                      <a:pt x="3819" y="8729"/>
                    </a:cubicBezTo>
                    <a:cubicBezTo>
                      <a:pt x="4274" y="8613"/>
                      <a:pt x="4675" y="8542"/>
                      <a:pt x="4996" y="8480"/>
                    </a:cubicBezTo>
                    <a:cubicBezTo>
                      <a:pt x="5657" y="8355"/>
                      <a:pt x="6013" y="8292"/>
                      <a:pt x="6094" y="8069"/>
                    </a:cubicBezTo>
                    <a:cubicBezTo>
                      <a:pt x="6210" y="7766"/>
                      <a:pt x="5933" y="6597"/>
                      <a:pt x="5906" y="6490"/>
                    </a:cubicBezTo>
                    <a:cubicBezTo>
                      <a:pt x="5996" y="5910"/>
                      <a:pt x="6709" y="1164"/>
                      <a:pt x="6638" y="941"/>
                    </a:cubicBezTo>
                    <a:cubicBezTo>
                      <a:pt x="6558" y="727"/>
                      <a:pt x="4943" y="210"/>
                      <a:pt x="4613" y="103"/>
                    </a:cubicBezTo>
                    <a:cubicBezTo>
                      <a:pt x="4604" y="103"/>
                      <a:pt x="4241" y="0"/>
                      <a:pt x="3663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" name="Google Shape;393;p34"/>
              <p:cNvSpPr/>
              <p:nvPr/>
            </p:nvSpPr>
            <p:spPr>
              <a:xfrm>
                <a:off x="2951709" y="2350213"/>
                <a:ext cx="113515" cy="148067"/>
              </a:xfrm>
              <a:custGeom>
                <a:avLst/>
                <a:gdLst/>
                <a:ahLst/>
                <a:cxnLst/>
                <a:rect l="l" t="t" r="r" b="b"/>
                <a:pathLst>
                  <a:path w="3489" h="4551" extrusionOk="0">
                    <a:moveTo>
                      <a:pt x="1786" y="1"/>
                    </a:moveTo>
                    <a:cubicBezTo>
                      <a:pt x="1430" y="1"/>
                      <a:pt x="884" y="135"/>
                      <a:pt x="884" y="135"/>
                    </a:cubicBezTo>
                    <a:cubicBezTo>
                      <a:pt x="884" y="135"/>
                      <a:pt x="322" y="1268"/>
                      <a:pt x="366" y="1410"/>
                    </a:cubicBezTo>
                    <a:lnTo>
                      <a:pt x="402" y="1544"/>
                    </a:lnTo>
                    <a:lnTo>
                      <a:pt x="1" y="2561"/>
                    </a:lnTo>
                    <a:lnTo>
                      <a:pt x="340" y="2864"/>
                    </a:lnTo>
                    <a:lnTo>
                      <a:pt x="1018" y="3578"/>
                    </a:lnTo>
                    <a:lnTo>
                      <a:pt x="1044" y="4033"/>
                    </a:lnTo>
                    <a:lnTo>
                      <a:pt x="1339" y="4078"/>
                    </a:lnTo>
                    <a:lnTo>
                      <a:pt x="1357" y="4550"/>
                    </a:lnTo>
                    <a:lnTo>
                      <a:pt x="3471" y="4194"/>
                    </a:lnTo>
                    <a:lnTo>
                      <a:pt x="3489" y="2998"/>
                    </a:lnTo>
                    <a:lnTo>
                      <a:pt x="3489" y="2998"/>
                    </a:lnTo>
                    <a:cubicBezTo>
                      <a:pt x="3489" y="2998"/>
                      <a:pt x="3326" y="3014"/>
                      <a:pt x="3121" y="3014"/>
                    </a:cubicBezTo>
                    <a:cubicBezTo>
                      <a:pt x="2814" y="3014"/>
                      <a:pt x="2411" y="2979"/>
                      <a:pt x="2320" y="2802"/>
                    </a:cubicBezTo>
                    <a:cubicBezTo>
                      <a:pt x="2160" y="2499"/>
                      <a:pt x="2597" y="1169"/>
                      <a:pt x="2615" y="768"/>
                    </a:cubicBezTo>
                    <a:cubicBezTo>
                      <a:pt x="2641" y="366"/>
                      <a:pt x="2276" y="135"/>
                      <a:pt x="1999" y="27"/>
                    </a:cubicBezTo>
                    <a:cubicBezTo>
                      <a:pt x="1946" y="9"/>
                      <a:pt x="1871" y="1"/>
                      <a:pt x="178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" name="Google Shape;394;p34"/>
              <p:cNvSpPr/>
              <p:nvPr/>
            </p:nvSpPr>
            <p:spPr>
              <a:xfrm>
                <a:off x="2950570" y="2349302"/>
                <a:ext cx="115825" cy="150442"/>
              </a:xfrm>
              <a:custGeom>
                <a:avLst/>
                <a:gdLst/>
                <a:ahLst/>
                <a:cxnLst/>
                <a:rect l="l" t="t" r="r" b="b"/>
                <a:pathLst>
                  <a:path w="3560" h="4624" extrusionOk="0">
                    <a:moveTo>
                      <a:pt x="1806" y="73"/>
                    </a:moveTo>
                    <a:cubicBezTo>
                      <a:pt x="1891" y="73"/>
                      <a:pt x="1964" y="81"/>
                      <a:pt x="2016" y="100"/>
                    </a:cubicBezTo>
                    <a:cubicBezTo>
                      <a:pt x="2159" y="145"/>
                      <a:pt x="2632" y="350"/>
                      <a:pt x="2614" y="796"/>
                    </a:cubicBezTo>
                    <a:cubicBezTo>
                      <a:pt x="2578" y="1028"/>
                      <a:pt x="2534" y="1269"/>
                      <a:pt x="2480" y="1492"/>
                    </a:cubicBezTo>
                    <a:cubicBezTo>
                      <a:pt x="2346" y="2036"/>
                      <a:pt x="2212" y="2643"/>
                      <a:pt x="2319" y="2848"/>
                    </a:cubicBezTo>
                    <a:cubicBezTo>
                      <a:pt x="2424" y="3044"/>
                      <a:pt x="2838" y="3084"/>
                      <a:pt x="3155" y="3084"/>
                    </a:cubicBezTo>
                    <a:cubicBezTo>
                      <a:pt x="3298" y="3084"/>
                      <a:pt x="3422" y="3076"/>
                      <a:pt x="3488" y="3071"/>
                    </a:cubicBezTo>
                    <a:lnTo>
                      <a:pt x="3488" y="3071"/>
                    </a:lnTo>
                    <a:lnTo>
                      <a:pt x="3470" y="4195"/>
                    </a:lnTo>
                    <a:lnTo>
                      <a:pt x="1427" y="4543"/>
                    </a:lnTo>
                    <a:lnTo>
                      <a:pt x="1410" y="4106"/>
                    </a:lnTo>
                    <a:cubicBezTo>
                      <a:pt x="1410" y="4088"/>
                      <a:pt x="1401" y="4070"/>
                      <a:pt x="1383" y="4070"/>
                    </a:cubicBezTo>
                    <a:lnTo>
                      <a:pt x="1115" y="4034"/>
                    </a:lnTo>
                    <a:lnTo>
                      <a:pt x="1088" y="3606"/>
                    </a:lnTo>
                    <a:cubicBezTo>
                      <a:pt x="1088" y="3597"/>
                      <a:pt x="1088" y="3588"/>
                      <a:pt x="1079" y="3579"/>
                    </a:cubicBezTo>
                    <a:lnTo>
                      <a:pt x="401" y="2866"/>
                    </a:lnTo>
                    <a:lnTo>
                      <a:pt x="80" y="2580"/>
                    </a:lnTo>
                    <a:lnTo>
                      <a:pt x="473" y="1590"/>
                    </a:lnTo>
                    <a:cubicBezTo>
                      <a:pt x="473" y="1581"/>
                      <a:pt x="473" y="1572"/>
                      <a:pt x="473" y="1563"/>
                    </a:cubicBezTo>
                    <a:lnTo>
                      <a:pt x="428" y="1429"/>
                    </a:lnTo>
                    <a:cubicBezTo>
                      <a:pt x="410" y="1349"/>
                      <a:pt x="669" y="742"/>
                      <a:pt x="937" y="189"/>
                    </a:cubicBezTo>
                    <a:cubicBezTo>
                      <a:pt x="1035" y="175"/>
                      <a:pt x="1496" y="73"/>
                      <a:pt x="1806" y="73"/>
                    </a:cubicBezTo>
                    <a:close/>
                    <a:moveTo>
                      <a:pt x="1809" y="0"/>
                    </a:moveTo>
                    <a:cubicBezTo>
                      <a:pt x="1452" y="0"/>
                      <a:pt x="931" y="120"/>
                      <a:pt x="910" y="127"/>
                    </a:cubicBezTo>
                    <a:cubicBezTo>
                      <a:pt x="892" y="127"/>
                      <a:pt x="883" y="136"/>
                      <a:pt x="883" y="145"/>
                    </a:cubicBezTo>
                    <a:cubicBezTo>
                      <a:pt x="785" y="341"/>
                      <a:pt x="321" y="1304"/>
                      <a:pt x="366" y="1447"/>
                    </a:cubicBezTo>
                    <a:lnTo>
                      <a:pt x="401" y="1572"/>
                    </a:lnTo>
                    <a:lnTo>
                      <a:pt x="0" y="2580"/>
                    </a:lnTo>
                    <a:cubicBezTo>
                      <a:pt x="0" y="2598"/>
                      <a:pt x="0" y="2607"/>
                      <a:pt x="18" y="2625"/>
                    </a:cubicBezTo>
                    <a:lnTo>
                      <a:pt x="348" y="2910"/>
                    </a:lnTo>
                    <a:lnTo>
                      <a:pt x="1017" y="3624"/>
                    </a:lnTo>
                    <a:lnTo>
                      <a:pt x="1044" y="4070"/>
                    </a:lnTo>
                    <a:cubicBezTo>
                      <a:pt x="1044" y="4088"/>
                      <a:pt x="1053" y="4097"/>
                      <a:pt x="1071" y="4097"/>
                    </a:cubicBezTo>
                    <a:lnTo>
                      <a:pt x="1338" y="4132"/>
                    </a:lnTo>
                    <a:lnTo>
                      <a:pt x="1356" y="4587"/>
                    </a:lnTo>
                    <a:cubicBezTo>
                      <a:pt x="1356" y="4596"/>
                      <a:pt x="1365" y="4605"/>
                      <a:pt x="1374" y="4614"/>
                    </a:cubicBezTo>
                    <a:cubicBezTo>
                      <a:pt x="1383" y="4614"/>
                      <a:pt x="1383" y="4623"/>
                      <a:pt x="1392" y="4623"/>
                    </a:cubicBezTo>
                    <a:lnTo>
                      <a:pt x="1401" y="4614"/>
                    </a:lnTo>
                    <a:lnTo>
                      <a:pt x="3515" y="4257"/>
                    </a:lnTo>
                    <a:cubicBezTo>
                      <a:pt x="3533" y="4257"/>
                      <a:pt x="3542" y="4239"/>
                      <a:pt x="3542" y="4222"/>
                    </a:cubicBezTo>
                    <a:lnTo>
                      <a:pt x="3560" y="3026"/>
                    </a:lnTo>
                    <a:cubicBezTo>
                      <a:pt x="3560" y="3017"/>
                      <a:pt x="3560" y="3008"/>
                      <a:pt x="3551" y="2999"/>
                    </a:cubicBezTo>
                    <a:cubicBezTo>
                      <a:pt x="3542" y="2990"/>
                      <a:pt x="3533" y="2990"/>
                      <a:pt x="3524" y="2990"/>
                    </a:cubicBezTo>
                    <a:cubicBezTo>
                      <a:pt x="3440" y="2999"/>
                      <a:pt x="3313" y="3006"/>
                      <a:pt x="3174" y="3006"/>
                    </a:cubicBezTo>
                    <a:cubicBezTo>
                      <a:pt x="2855" y="3006"/>
                      <a:pt x="2469" y="2967"/>
                      <a:pt x="2382" y="2812"/>
                    </a:cubicBezTo>
                    <a:cubicBezTo>
                      <a:pt x="2284" y="2634"/>
                      <a:pt x="2435" y="2009"/>
                      <a:pt x="2551" y="1510"/>
                    </a:cubicBezTo>
                    <a:cubicBezTo>
                      <a:pt x="2614" y="1278"/>
                      <a:pt x="2658" y="1037"/>
                      <a:pt x="2685" y="805"/>
                    </a:cubicBezTo>
                    <a:cubicBezTo>
                      <a:pt x="2703" y="403"/>
                      <a:pt x="2364" y="145"/>
                      <a:pt x="2043" y="29"/>
                    </a:cubicBezTo>
                    <a:cubicBezTo>
                      <a:pt x="1984" y="8"/>
                      <a:pt x="1902" y="0"/>
                      <a:pt x="180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" name="Google Shape;395;p34"/>
              <p:cNvSpPr/>
              <p:nvPr/>
            </p:nvSpPr>
            <p:spPr>
              <a:xfrm>
                <a:off x="2955190" y="2325844"/>
                <a:ext cx="145171" cy="160040"/>
              </a:xfrm>
              <a:custGeom>
                <a:avLst/>
                <a:gdLst/>
                <a:ahLst/>
                <a:cxnLst/>
                <a:rect l="l" t="t" r="r" b="b"/>
                <a:pathLst>
                  <a:path w="4462" h="4919" extrusionOk="0">
                    <a:moveTo>
                      <a:pt x="2186" y="0"/>
                    </a:moveTo>
                    <a:cubicBezTo>
                      <a:pt x="1865" y="0"/>
                      <a:pt x="1250" y="322"/>
                      <a:pt x="1250" y="322"/>
                    </a:cubicBezTo>
                    <a:cubicBezTo>
                      <a:pt x="1250" y="322"/>
                      <a:pt x="732" y="339"/>
                      <a:pt x="679" y="723"/>
                    </a:cubicBezTo>
                    <a:cubicBezTo>
                      <a:pt x="621" y="1068"/>
                      <a:pt x="905" y="1217"/>
                      <a:pt x="1026" y="1217"/>
                    </a:cubicBezTo>
                    <a:cubicBezTo>
                      <a:pt x="1037" y="1217"/>
                      <a:pt x="1046" y="1216"/>
                      <a:pt x="1053" y="1214"/>
                    </a:cubicBezTo>
                    <a:cubicBezTo>
                      <a:pt x="1069" y="1211"/>
                      <a:pt x="1102" y="1210"/>
                      <a:pt x="1148" y="1210"/>
                    </a:cubicBezTo>
                    <a:cubicBezTo>
                      <a:pt x="1390" y="1210"/>
                      <a:pt x="1962" y="1246"/>
                      <a:pt x="1812" y="1276"/>
                    </a:cubicBezTo>
                    <a:cubicBezTo>
                      <a:pt x="1633" y="1321"/>
                      <a:pt x="1134" y="1356"/>
                      <a:pt x="1116" y="1437"/>
                    </a:cubicBezTo>
                    <a:cubicBezTo>
                      <a:pt x="1089" y="1517"/>
                      <a:pt x="777" y="1918"/>
                      <a:pt x="875" y="2034"/>
                    </a:cubicBezTo>
                    <a:cubicBezTo>
                      <a:pt x="964" y="2124"/>
                      <a:pt x="1071" y="2186"/>
                      <a:pt x="1196" y="2231"/>
                    </a:cubicBezTo>
                    <a:cubicBezTo>
                      <a:pt x="1196" y="2231"/>
                      <a:pt x="1071" y="3087"/>
                      <a:pt x="955" y="3506"/>
                    </a:cubicBezTo>
                    <a:cubicBezTo>
                      <a:pt x="904" y="3678"/>
                      <a:pt x="785" y="3730"/>
                      <a:pt x="657" y="3730"/>
                    </a:cubicBezTo>
                    <a:cubicBezTo>
                      <a:pt x="472" y="3730"/>
                      <a:pt x="270" y="3620"/>
                      <a:pt x="233" y="3604"/>
                    </a:cubicBezTo>
                    <a:cubicBezTo>
                      <a:pt x="232" y="3604"/>
                      <a:pt x="230" y="3604"/>
                      <a:pt x="229" y="3604"/>
                    </a:cubicBezTo>
                    <a:cubicBezTo>
                      <a:pt x="178" y="3604"/>
                      <a:pt x="161" y="4009"/>
                      <a:pt x="161" y="4166"/>
                    </a:cubicBezTo>
                    <a:cubicBezTo>
                      <a:pt x="161" y="4327"/>
                      <a:pt x="1" y="4604"/>
                      <a:pt x="197" y="4800"/>
                    </a:cubicBezTo>
                    <a:cubicBezTo>
                      <a:pt x="279" y="4886"/>
                      <a:pt x="408" y="4918"/>
                      <a:pt x="536" y="4918"/>
                    </a:cubicBezTo>
                    <a:cubicBezTo>
                      <a:pt x="714" y="4918"/>
                      <a:pt x="891" y="4855"/>
                      <a:pt x="937" y="4782"/>
                    </a:cubicBezTo>
                    <a:cubicBezTo>
                      <a:pt x="1009" y="4666"/>
                      <a:pt x="1294" y="4309"/>
                      <a:pt x="1276" y="3988"/>
                    </a:cubicBezTo>
                    <a:cubicBezTo>
                      <a:pt x="1250" y="3667"/>
                      <a:pt x="1330" y="2668"/>
                      <a:pt x="1330" y="2668"/>
                    </a:cubicBezTo>
                    <a:cubicBezTo>
                      <a:pt x="1330" y="2668"/>
                      <a:pt x="1449" y="2548"/>
                      <a:pt x="1573" y="2548"/>
                    </a:cubicBezTo>
                    <a:cubicBezTo>
                      <a:pt x="1657" y="2548"/>
                      <a:pt x="1743" y="2604"/>
                      <a:pt x="1794" y="2793"/>
                    </a:cubicBezTo>
                    <a:cubicBezTo>
                      <a:pt x="1910" y="3248"/>
                      <a:pt x="1731" y="3747"/>
                      <a:pt x="1731" y="3747"/>
                    </a:cubicBezTo>
                    <a:cubicBezTo>
                      <a:pt x="1731" y="3747"/>
                      <a:pt x="2106" y="4202"/>
                      <a:pt x="2624" y="4265"/>
                    </a:cubicBezTo>
                    <a:cubicBezTo>
                      <a:pt x="2703" y="4273"/>
                      <a:pt x="2776" y="4277"/>
                      <a:pt x="2843" y="4277"/>
                    </a:cubicBezTo>
                    <a:cubicBezTo>
                      <a:pt x="3218" y="4277"/>
                      <a:pt x="3406" y="4144"/>
                      <a:pt x="3542" y="3819"/>
                    </a:cubicBezTo>
                    <a:cubicBezTo>
                      <a:pt x="3703" y="3444"/>
                      <a:pt x="4461" y="3114"/>
                      <a:pt x="4461" y="2231"/>
                    </a:cubicBezTo>
                    <a:cubicBezTo>
                      <a:pt x="4461" y="1356"/>
                      <a:pt x="3801" y="580"/>
                      <a:pt x="3426" y="482"/>
                    </a:cubicBezTo>
                    <a:cubicBezTo>
                      <a:pt x="3043" y="384"/>
                      <a:pt x="2311" y="366"/>
                      <a:pt x="2311" y="366"/>
                    </a:cubicBezTo>
                    <a:cubicBezTo>
                      <a:pt x="2311" y="366"/>
                      <a:pt x="2508" y="0"/>
                      <a:pt x="2186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" name="Google Shape;396;p34"/>
              <p:cNvSpPr/>
              <p:nvPr/>
            </p:nvSpPr>
            <p:spPr>
              <a:xfrm>
                <a:off x="2955483" y="2324933"/>
                <a:ext cx="146310" cy="162057"/>
              </a:xfrm>
              <a:custGeom>
                <a:avLst/>
                <a:gdLst/>
                <a:ahLst/>
                <a:cxnLst/>
                <a:rect l="l" t="t" r="r" b="b"/>
                <a:pathLst>
                  <a:path w="4497" h="4981" extrusionOk="0">
                    <a:moveTo>
                      <a:pt x="2186" y="64"/>
                    </a:moveTo>
                    <a:cubicBezTo>
                      <a:pt x="2249" y="64"/>
                      <a:pt x="2293" y="82"/>
                      <a:pt x="2311" y="118"/>
                    </a:cubicBezTo>
                    <a:cubicBezTo>
                      <a:pt x="2356" y="189"/>
                      <a:pt x="2293" y="323"/>
                      <a:pt x="2267" y="367"/>
                    </a:cubicBezTo>
                    <a:cubicBezTo>
                      <a:pt x="2267" y="385"/>
                      <a:pt x="2267" y="394"/>
                      <a:pt x="2267" y="403"/>
                    </a:cubicBezTo>
                    <a:cubicBezTo>
                      <a:pt x="2276" y="421"/>
                      <a:pt x="2284" y="421"/>
                      <a:pt x="2302" y="421"/>
                    </a:cubicBezTo>
                    <a:cubicBezTo>
                      <a:pt x="2311" y="421"/>
                      <a:pt x="3043" y="448"/>
                      <a:pt x="3409" y="546"/>
                    </a:cubicBezTo>
                    <a:cubicBezTo>
                      <a:pt x="3756" y="635"/>
                      <a:pt x="4417" y="1375"/>
                      <a:pt x="4417" y="2259"/>
                    </a:cubicBezTo>
                    <a:cubicBezTo>
                      <a:pt x="4417" y="2830"/>
                      <a:pt x="4087" y="3169"/>
                      <a:pt x="3819" y="3445"/>
                    </a:cubicBezTo>
                    <a:cubicBezTo>
                      <a:pt x="3676" y="3588"/>
                      <a:pt x="3560" y="3713"/>
                      <a:pt x="3507" y="3838"/>
                    </a:cubicBezTo>
                    <a:cubicBezTo>
                      <a:pt x="3372" y="4145"/>
                      <a:pt x="3186" y="4270"/>
                      <a:pt x="2839" y="4270"/>
                    </a:cubicBezTo>
                    <a:cubicBezTo>
                      <a:pt x="2773" y="4270"/>
                      <a:pt x="2701" y="4265"/>
                      <a:pt x="2623" y="4257"/>
                    </a:cubicBezTo>
                    <a:cubicBezTo>
                      <a:pt x="2177" y="4203"/>
                      <a:pt x="1838" y="3847"/>
                      <a:pt x="1767" y="3766"/>
                    </a:cubicBezTo>
                    <a:cubicBezTo>
                      <a:pt x="1794" y="3668"/>
                      <a:pt x="1928" y="3222"/>
                      <a:pt x="1821" y="2812"/>
                    </a:cubicBezTo>
                    <a:cubicBezTo>
                      <a:pt x="1776" y="2660"/>
                      <a:pt x="1714" y="2571"/>
                      <a:pt x="1624" y="2553"/>
                    </a:cubicBezTo>
                    <a:cubicBezTo>
                      <a:pt x="1605" y="2548"/>
                      <a:pt x="1585" y="2545"/>
                      <a:pt x="1566" y="2545"/>
                    </a:cubicBezTo>
                    <a:cubicBezTo>
                      <a:pt x="1427" y="2545"/>
                      <a:pt x="1302" y="2669"/>
                      <a:pt x="1294" y="2669"/>
                    </a:cubicBezTo>
                    <a:cubicBezTo>
                      <a:pt x="1294" y="2678"/>
                      <a:pt x="1285" y="2687"/>
                      <a:pt x="1285" y="2696"/>
                    </a:cubicBezTo>
                    <a:cubicBezTo>
                      <a:pt x="1285" y="2740"/>
                      <a:pt x="1205" y="3695"/>
                      <a:pt x="1232" y="4016"/>
                    </a:cubicBezTo>
                    <a:cubicBezTo>
                      <a:pt x="1241" y="4284"/>
                      <a:pt x="1027" y="4596"/>
                      <a:pt x="928" y="4739"/>
                    </a:cubicBezTo>
                    <a:cubicBezTo>
                      <a:pt x="911" y="4765"/>
                      <a:pt x="902" y="4774"/>
                      <a:pt x="893" y="4792"/>
                    </a:cubicBezTo>
                    <a:cubicBezTo>
                      <a:pt x="866" y="4837"/>
                      <a:pt x="741" y="4890"/>
                      <a:pt x="598" y="4908"/>
                    </a:cubicBezTo>
                    <a:cubicBezTo>
                      <a:pt x="576" y="4911"/>
                      <a:pt x="554" y="4913"/>
                      <a:pt x="531" y="4913"/>
                    </a:cubicBezTo>
                    <a:cubicBezTo>
                      <a:pt x="418" y="4913"/>
                      <a:pt x="304" y="4875"/>
                      <a:pt x="215" y="4801"/>
                    </a:cubicBezTo>
                    <a:cubicBezTo>
                      <a:pt x="81" y="4676"/>
                      <a:pt x="126" y="4507"/>
                      <a:pt x="161" y="4355"/>
                    </a:cubicBezTo>
                    <a:cubicBezTo>
                      <a:pt x="170" y="4302"/>
                      <a:pt x="179" y="4248"/>
                      <a:pt x="188" y="4194"/>
                    </a:cubicBezTo>
                    <a:cubicBezTo>
                      <a:pt x="179" y="4025"/>
                      <a:pt x="197" y="3847"/>
                      <a:pt x="233" y="3677"/>
                    </a:cubicBezTo>
                    <a:lnTo>
                      <a:pt x="250" y="3686"/>
                    </a:lnTo>
                    <a:cubicBezTo>
                      <a:pt x="324" y="3720"/>
                      <a:pt x="500" y="3794"/>
                      <a:pt x="662" y="3794"/>
                    </a:cubicBezTo>
                    <a:cubicBezTo>
                      <a:pt x="715" y="3794"/>
                      <a:pt x="766" y="3786"/>
                      <a:pt x="812" y="3766"/>
                    </a:cubicBezTo>
                    <a:cubicBezTo>
                      <a:pt x="902" y="3722"/>
                      <a:pt x="964" y="3641"/>
                      <a:pt x="982" y="3543"/>
                    </a:cubicBezTo>
                    <a:cubicBezTo>
                      <a:pt x="1098" y="3124"/>
                      <a:pt x="1223" y="2268"/>
                      <a:pt x="1223" y="2259"/>
                    </a:cubicBezTo>
                    <a:cubicBezTo>
                      <a:pt x="1223" y="2241"/>
                      <a:pt x="1214" y="2232"/>
                      <a:pt x="1196" y="2223"/>
                    </a:cubicBezTo>
                    <a:cubicBezTo>
                      <a:pt x="1089" y="2178"/>
                      <a:pt x="982" y="2116"/>
                      <a:pt x="893" y="2036"/>
                    </a:cubicBezTo>
                    <a:cubicBezTo>
                      <a:pt x="839" y="1973"/>
                      <a:pt x="991" y="1732"/>
                      <a:pt x="1062" y="1616"/>
                    </a:cubicBezTo>
                    <a:cubicBezTo>
                      <a:pt x="1098" y="1572"/>
                      <a:pt x="1125" y="1518"/>
                      <a:pt x="1143" y="1465"/>
                    </a:cubicBezTo>
                    <a:cubicBezTo>
                      <a:pt x="1169" y="1429"/>
                      <a:pt x="1437" y="1393"/>
                      <a:pt x="1589" y="1367"/>
                    </a:cubicBezTo>
                    <a:cubicBezTo>
                      <a:pt x="1678" y="1358"/>
                      <a:pt x="1758" y="1349"/>
                      <a:pt x="1812" y="1331"/>
                    </a:cubicBezTo>
                    <a:cubicBezTo>
                      <a:pt x="1865" y="1322"/>
                      <a:pt x="1865" y="1295"/>
                      <a:pt x="1865" y="1277"/>
                    </a:cubicBezTo>
                    <a:cubicBezTo>
                      <a:pt x="1852" y="1214"/>
                      <a:pt x="1439" y="1204"/>
                      <a:pt x="1201" y="1204"/>
                    </a:cubicBezTo>
                    <a:cubicBezTo>
                      <a:pt x="1105" y="1204"/>
                      <a:pt x="1038" y="1206"/>
                      <a:pt x="1036" y="1206"/>
                    </a:cubicBezTo>
                    <a:cubicBezTo>
                      <a:pt x="955" y="1206"/>
                      <a:pt x="875" y="1170"/>
                      <a:pt x="812" y="1099"/>
                    </a:cubicBezTo>
                    <a:cubicBezTo>
                      <a:pt x="714" y="1010"/>
                      <a:pt x="679" y="876"/>
                      <a:pt x="705" y="751"/>
                    </a:cubicBezTo>
                    <a:cubicBezTo>
                      <a:pt x="759" y="403"/>
                      <a:pt x="1241" y="385"/>
                      <a:pt x="1250" y="385"/>
                    </a:cubicBezTo>
                    <a:lnTo>
                      <a:pt x="1267" y="385"/>
                    </a:lnTo>
                    <a:cubicBezTo>
                      <a:pt x="1267" y="376"/>
                      <a:pt x="1874" y="64"/>
                      <a:pt x="2186" y="64"/>
                    </a:cubicBezTo>
                    <a:close/>
                    <a:moveTo>
                      <a:pt x="2208" y="0"/>
                    </a:moveTo>
                    <a:cubicBezTo>
                      <a:pt x="2201" y="0"/>
                      <a:pt x="2194" y="1"/>
                      <a:pt x="2186" y="2"/>
                    </a:cubicBezTo>
                    <a:cubicBezTo>
                      <a:pt x="1874" y="2"/>
                      <a:pt x="1312" y="287"/>
                      <a:pt x="1241" y="323"/>
                    </a:cubicBezTo>
                    <a:cubicBezTo>
                      <a:pt x="1169" y="323"/>
                      <a:pt x="697" y="367"/>
                      <a:pt x="634" y="751"/>
                    </a:cubicBezTo>
                    <a:cubicBezTo>
                      <a:pt x="598" y="903"/>
                      <a:pt x="652" y="1063"/>
                      <a:pt x="759" y="1170"/>
                    </a:cubicBezTo>
                    <a:cubicBezTo>
                      <a:pt x="832" y="1244"/>
                      <a:pt x="928" y="1287"/>
                      <a:pt x="1026" y="1287"/>
                    </a:cubicBezTo>
                    <a:cubicBezTo>
                      <a:pt x="1035" y="1287"/>
                      <a:pt x="1044" y="1287"/>
                      <a:pt x="1053" y="1286"/>
                    </a:cubicBezTo>
                    <a:cubicBezTo>
                      <a:pt x="1106" y="1284"/>
                      <a:pt x="1159" y="1283"/>
                      <a:pt x="1211" y="1283"/>
                    </a:cubicBezTo>
                    <a:cubicBezTo>
                      <a:pt x="1354" y="1283"/>
                      <a:pt x="1496" y="1291"/>
                      <a:pt x="1633" y="1304"/>
                    </a:cubicBezTo>
                    <a:lnTo>
                      <a:pt x="1580" y="1313"/>
                    </a:lnTo>
                    <a:cubicBezTo>
                      <a:pt x="1250" y="1358"/>
                      <a:pt x="1089" y="1384"/>
                      <a:pt x="1071" y="1465"/>
                    </a:cubicBezTo>
                    <a:cubicBezTo>
                      <a:pt x="1053" y="1500"/>
                      <a:pt x="1027" y="1545"/>
                      <a:pt x="1000" y="1590"/>
                    </a:cubicBezTo>
                    <a:cubicBezTo>
                      <a:pt x="866" y="1804"/>
                      <a:pt x="759" y="1991"/>
                      <a:pt x="839" y="2089"/>
                    </a:cubicBezTo>
                    <a:cubicBezTo>
                      <a:pt x="928" y="2178"/>
                      <a:pt x="1027" y="2250"/>
                      <a:pt x="1143" y="2294"/>
                    </a:cubicBezTo>
                    <a:cubicBezTo>
                      <a:pt x="1089" y="2705"/>
                      <a:pt x="1009" y="3124"/>
                      <a:pt x="911" y="3534"/>
                    </a:cubicBezTo>
                    <a:cubicBezTo>
                      <a:pt x="893" y="3606"/>
                      <a:pt x="848" y="3668"/>
                      <a:pt x="777" y="3704"/>
                    </a:cubicBezTo>
                    <a:cubicBezTo>
                      <a:pt x="741" y="3721"/>
                      <a:pt x="699" y="3728"/>
                      <a:pt x="655" y="3728"/>
                    </a:cubicBezTo>
                    <a:cubicBezTo>
                      <a:pt x="515" y="3728"/>
                      <a:pt x="352" y="3657"/>
                      <a:pt x="277" y="3624"/>
                    </a:cubicBezTo>
                    <a:lnTo>
                      <a:pt x="242" y="3606"/>
                    </a:lnTo>
                    <a:cubicBezTo>
                      <a:pt x="236" y="3603"/>
                      <a:pt x="231" y="3602"/>
                      <a:pt x="226" y="3602"/>
                    </a:cubicBezTo>
                    <a:cubicBezTo>
                      <a:pt x="214" y="3602"/>
                      <a:pt x="203" y="3608"/>
                      <a:pt x="197" y="3615"/>
                    </a:cubicBezTo>
                    <a:cubicBezTo>
                      <a:pt x="117" y="3677"/>
                      <a:pt x="117" y="4177"/>
                      <a:pt x="117" y="4203"/>
                    </a:cubicBezTo>
                    <a:cubicBezTo>
                      <a:pt x="108" y="4248"/>
                      <a:pt x="99" y="4302"/>
                      <a:pt x="90" y="4346"/>
                    </a:cubicBezTo>
                    <a:cubicBezTo>
                      <a:pt x="45" y="4507"/>
                      <a:pt x="1" y="4703"/>
                      <a:pt x="161" y="4864"/>
                    </a:cubicBezTo>
                    <a:cubicBezTo>
                      <a:pt x="251" y="4937"/>
                      <a:pt x="371" y="4981"/>
                      <a:pt x="486" y="4981"/>
                    </a:cubicBezTo>
                    <a:cubicBezTo>
                      <a:pt x="497" y="4981"/>
                      <a:pt x="508" y="4980"/>
                      <a:pt x="518" y="4980"/>
                    </a:cubicBezTo>
                    <a:lnTo>
                      <a:pt x="598" y="4980"/>
                    </a:lnTo>
                    <a:cubicBezTo>
                      <a:pt x="759" y="4962"/>
                      <a:pt x="911" y="4908"/>
                      <a:pt x="955" y="4837"/>
                    </a:cubicBezTo>
                    <a:lnTo>
                      <a:pt x="982" y="4783"/>
                    </a:lnTo>
                    <a:cubicBezTo>
                      <a:pt x="1089" y="4632"/>
                      <a:pt x="1312" y="4310"/>
                      <a:pt x="1294" y="4016"/>
                    </a:cubicBezTo>
                    <a:cubicBezTo>
                      <a:pt x="1285" y="3722"/>
                      <a:pt x="1348" y="2838"/>
                      <a:pt x="1366" y="2723"/>
                    </a:cubicBezTo>
                    <a:cubicBezTo>
                      <a:pt x="1390" y="2698"/>
                      <a:pt x="1488" y="2622"/>
                      <a:pt x="1580" y="2622"/>
                    </a:cubicBezTo>
                    <a:cubicBezTo>
                      <a:pt x="1589" y="2622"/>
                      <a:pt x="1598" y="2623"/>
                      <a:pt x="1606" y="2624"/>
                    </a:cubicBezTo>
                    <a:cubicBezTo>
                      <a:pt x="1669" y="2642"/>
                      <a:pt x="1722" y="2714"/>
                      <a:pt x="1749" y="2838"/>
                    </a:cubicBezTo>
                    <a:cubicBezTo>
                      <a:pt x="1865" y="3276"/>
                      <a:pt x="1696" y="3766"/>
                      <a:pt x="1696" y="3775"/>
                    </a:cubicBezTo>
                    <a:cubicBezTo>
                      <a:pt x="1687" y="3784"/>
                      <a:pt x="1696" y="3793"/>
                      <a:pt x="1705" y="3811"/>
                    </a:cubicBezTo>
                    <a:cubicBezTo>
                      <a:pt x="1714" y="3829"/>
                      <a:pt x="2097" y="4275"/>
                      <a:pt x="2623" y="4337"/>
                    </a:cubicBezTo>
                    <a:cubicBezTo>
                      <a:pt x="2708" y="4347"/>
                      <a:pt x="2786" y="4352"/>
                      <a:pt x="2857" y="4352"/>
                    </a:cubicBezTo>
                    <a:cubicBezTo>
                      <a:pt x="3231" y="4352"/>
                      <a:pt x="3436" y="4210"/>
                      <a:pt x="3578" y="3873"/>
                    </a:cubicBezTo>
                    <a:cubicBezTo>
                      <a:pt x="3623" y="3757"/>
                      <a:pt x="3739" y="3641"/>
                      <a:pt x="3872" y="3508"/>
                    </a:cubicBezTo>
                    <a:cubicBezTo>
                      <a:pt x="4149" y="3222"/>
                      <a:pt x="4497" y="2874"/>
                      <a:pt x="4497" y="2268"/>
                    </a:cubicBezTo>
                    <a:cubicBezTo>
                      <a:pt x="4497" y="1411"/>
                      <a:pt x="3846" y="590"/>
                      <a:pt x="3426" y="483"/>
                    </a:cubicBezTo>
                    <a:cubicBezTo>
                      <a:pt x="3105" y="394"/>
                      <a:pt x="2543" y="367"/>
                      <a:pt x="2365" y="358"/>
                    </a:cubicBezTo>
                    <a:cubicBezTo>
                      <a:pt x="2392" y="296"/>
                      <a:pt x="2427" y="171"/>
                      <a:pt x="2383" y="91"/>
                    </a:cubicBezTo>
                    <a:cubicBezTo>
                      <a:pt x="2343" y="35"/>
                      <a:pt x="2274" y="0"/>
                      <a:pt x="220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" name="Google Shape;397;p34"/>
              <p:cNvSpPr/>
              <p:nvPr/>
            </p:nvSpPr>
            <p:spPr>
              <a:xfrm>
                <a:off x="2965634" y="2394851"/>
                <a:ext cx="14543" cy="5629"/>
              </a:xfrm>
              <a:custGeom>
                <a:avLst/>
                <a:gdLst/>
                <a:ahLst/>
                <a:cxnLst/>
                <a:rect l="l" t="t" r="r" b="b"/>
                <a:pathLst>
                  <a:path w="447" h="173" extrusionOk="0">
                    <a:moveTo>
                      <a:pt x="201" y="0"/>
                    </a:moveTo>
                    <a:cubicBezTo>
                      <a:pt x="138" y="0"/>
                      <a:pt x="75" y="19"/>
                      <a:pt x="19" y="56"/>
                    </a:cubicBezTo>
                    <a:cubicBezTo>
                      <a:pt x="1" y="65"/>
                      <a:pt x="1" y="92"/>
                      <a:pt x="10" y="110"/>
                    </a:cubicBezTo>
                    <a:cubicBezTo>
                      <a:pt x="15" y="120"/>
                      <a:pt x="26" y="124"/>
                      <a:pt x="38" y="124"/>
                    </a:cubicBezTo>
                    <a:cubicBezTo>
                      <a:pt x="47" y="124"/>
                      <a:pt x="56" y="122"/>
                      <a:pt x="63" y="119"/>
                    </a:cubicBezTo>
                    <a:cubicBezTo>
                      <a:pt x="104" y="89"/>
                      <a:pt x="153" y="74"/>
                      <a:pt x="202" y="74"/>
                    </a:cubicBezTo>
                    <a:cubicBezTo>
                      <a:pt x="270" y="74"/>
                      <a:pt x="338" y="102"/>
                      <a:pt x="385" y="154"/>
                    </a:cubicBezTo>
                    <a:cubicBezTo>
                      <a:pt x="393" y="163"/>
                      <a:pt x="402" y="172"/>
                      <a:pt x="411" y="172"/>
                    </a:cubicBezTo>
                    <a:cubicBezTo>
                      <a:pt x="420" y="172"/>
                      <a:pt x="429" y="163"/>
                      <a:pt x="438" y="163"/>
                    </a:cubicBezTo>
                    <a:cubicBezTo>
                      <a:pt x="447" y="145"/>
                      <a:pt x="447" y="119"/>
                      <a:pt x="438" y="110"/>
                    </a:cubicBezTo>
                    <a:cubicBezTo>
                      <a:pt x="376" y="37"/>
                      <a:pt x="289" y="0"/>
                      <a:pt x="201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" name="Google Shape;398;p34"/>
              <p:cNvSpPr/>
              <p:nvPr/>
            </p:nvSpPr>
            <p:spPr>
              <a:xfrm>
                <a:off x="2970287" y="2402757"/>
                <a:ext cx="4685" cy="9598"/>
              </a:xfrm>
              <a:custGeom>
                <a:avLst/>
                <a:gdLst/>
                <a:ahLst/>
                <a:cxnLst/>
                <a:rect l="l" t="t" r="r" b="b"/>
                <a:pathLst>
                  <a:path w="144" h="295" extrusionOk="0">
                    <a:moveTo>
                      <a:pt x="72" y="0"/>
                    </a:moveTo>
                    <a:cubicBezTo>
                      <a:pt x="36" y="0"/>
                      <a:pt x="1" y="72"/>
                      <a:pt x="1" y="143"/>
                    </a:cubicBezTo>
                    <a:cubicBezTo>
                      <a:pt x="1" y="223"/>
                      <a:pt x="36" y="295"/>
                      <a:pt x="72" y="295"/>
                    </a:cubicBezTo>
                    <a:cubicBezTo>
                      <a:pt x="117" y="295"/>
                      <a:pt x="143" y="232"/>
                      <a:pt x="143" y="143"/>
                    </a:cubicBezTo>
                    <a:cubicBezTo>
                      <a:pt x="143" y="63"/>
                      <a:pt x="117" y="0"/>
                      <a:pt x="72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" name="Google Shape;399;p34"/>
              <p:cNvSpPr/>
              <p:nvPr/>
            </p:nvSpPr>
            <p:spPr>
              <a:xfrm>
                <a:off x="2982487" y="2480353"/>
                <a:ext cx="104795" cy="35626"/>
              </a:xfrm>
              <a:custGeom>
                <a:avLst/>
                <a:gdLst/>
                <a:ahLst/>
                <a:cxnLst/>
                <a:rect l="l" t="t" r="r" b="b"/>
                <a:pathLst>
                  <a:path w="3221" h="1095" extrusionOk="0">
                    <a:moveTo>
                      <a:pt x="2432" y="1"/>
                    </a:moveTo>
                    <a:cubicBezTo>
                      <a:pt x="1825" y="1"/>
                      <a:pt x="624" y="171"/>
                      <a:pt x="125" y="506"/>
                    </a:cubicBezTo>
                    <a:lnTo>
                      <a:pt x="0" y="1095"/>
                    </a:lnTo>
                    <a:cubicBezTo>
                      <a:pt x="0" y="1095"/>
                      <a:pt x="1285" y="791"/>
                      <a:pt x="1883" y="684"/>
                    </a:cubicBezTo>
                    <a:cubicBezTo>
                      <a:pt x="2110" y="644"/>
                      <a:pt x="2355" y="632"/>
                      <a:pt x="2573" y="632"/>
                    </a:cubicBezTo>
                    <a:cubicBezTo>
                      <a:pt x="2935" y="632"/>
                      <a:pt x="3221" y="666"/>
                      <a:pt x="3221" y="666"/>
                    </a:cubicBezTo>
                    <a:cubicBezTo>
                      <a:pt x="3221" y="666"/>
                      <a:pt x="3042" y="131"/>
                      <a:pt x="2757" y="33"/>
                    </a:cubicBezTo>
                    <a:cubicBezTo>
                      <a:pt x="2700" y="12"/>
                      <a:pt x="2585" y="1"/>
                      <a:pt x="2432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" name="Google Shape;400;p34"/>
              <p:cNvSpPr/>
              <p:nvPr/>
            </p:nvSpPr>
            <p:spPr>
              <a:xfrm>
                <a:off x="2981316" y="2479052"/>
                <a:ext cx="107138" cy="38391"/>
              </a:xfrm>
              <a:custGeom>
                <a:avLst/>
                <a:gdLst/>
                <a:ahLst/>
                <a:cxnLst/>
                <a:rect l="l" t="t" r="r" b="b"/>
                <a:pathLst>
                  <a:path w="3293" h="1180" extrusionOk="0">
                    <a:moveTo>
                      <a:pt x="2486" y="72"/>
                    </a:moveTo>
                    <a:cubicBezTo>
                      <a:pt x="2625" y="72"/>
                      <a:pt x="2730" y="81"/>
                      <a:pt x="2784" y="100"/>
                    </a:cubicBezTo>
                    <a:cubicBezTo>
                      <a:pt x="2998" y="180"/>
                      <a:pt x="3150" y="528"/>
                      <a:pt x="3203" y="671"/>
                    </a:cubicBezTo>
                    <a:cubicBezTo>
                      <a:pt x="3096" y="660"/>
                      <a:pt x="2853" y="638"/>
                      <a:pt x="2571" y="638"/>
                    </a:cubicBezTo>
                    <a:cubicBezTo>
                      <a:pt x="2362" y="638"/>
                      <a:pt x="2131" y="651"/>
                      <a:pt x="1919" y="689"/>
                    </a:cubicBezTo>
                    <a:cubicBezTo>
                      <a:pt x="1392" y="787"/>
                      <a:pt x="340" y="1028"/>
                      <a:pt x="81" y="1090"/>
                    </a:cubicBezTo>
                    <a:lnTo>
                      <a:pt x="197" y="573"/>
                    </a:lnTo>
                    <a:cubicBezTo>
                      <a:pt x="695" y="240"/>
                      <a:pt x="1896" y="72"/>
                      <a:pt x="2486" y="72"/>
                    </a:cubicBezTo>
                    <a:close/>
                    <a:moveTo>
                      <a:pt x="2451" y="1"/>
                    </a:moveTo>
                    <a:cubicBezTo>
                      <a:pt x="1830" y="1"/>
                      <a:pt x="642" y="174"/>
                      <a:pt x="134" y="519"/>
                    </a:cubicBezTo>
                    <a:cubicBezTo>
                      <a:pt x="134" y="528"/>
                      <a:pt x="126" y="537"/>
                      <a:pt x="126" y="546"/>
                    </a:cubicBezTo>
                    <a:lnTo>
                      <a:pt x="1" y="1126"/>
                    </a:lnTo>
                    <a:cubicBezTo>
                      <a:pt x="1" y="1135"/>
                      <a:pt x="1" y="1135"/>
                      <a:pt x="1" y="1135"/>
                    </a:cubicBezTo>
                    <a:cubicBezTo>
                      <a:pt x="1" y="1152"/>
                      <a:pt x="18" y="1170"/>
                      <a:pt x="36" y="1170"/>
                    </a:cubicBezTo>
                    <a:lnTo>
                      <a:pt x="45" y="1179"/>
                    </a:lnTo>
                    <a:cubicBezTo>
                      <a:pt x="54" y="1170"/>
                      <a:pt x="1339" y="867"/>
                      <a:pt x="1928" y="769"/>
                    </a:cubicBezTo>
                    <a:cubicBezTo>
                      <a:pt x="2148" y="729"/>
                      <a:pt x="2388" y="716"/>
                      <a:pt x="2602" y="716"/>
                    </a:cubicBezTo>
                    <a:cubicBezTo>
                      <a:pt x="2958" y="716"/>
                      <a:pt x="3242" y="751"/>
                      <a:pt x="3248" y="751"/>
                    </a:cubicBezTo>
                    <a:lnTo>
                      <a:pt x="3266" y="751"/>
                    </a:lnTo>
                    <a:cubicBezTo>
                      <a:pt x="3284" y="742"/>
                      <a:pt x="3293" y="724"/>
                      <a:pt x="3293" y="697"/>
                    </a:cubicBezTo>
                    <a:cubicBezTo>
                      <a:pt x="3284" y="680"/>
                      <a:pt x="3105" y="153"/>
                      <a:pt x="2802" y="37"/>
                    </a:cubicBezTo>
                    <a:cubicBezTo>
                      <a:pt x="2740" y="13"/>
                      <a:pt x="2615" y="1"/>
                      <a:pt x="245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" name="Google Shape;401;p34"/>
              <p:cNvSpPr/>
              <p:nvPr/>
            </p:nvSpPr>
            <p:spPr>
              <a:xfrm>
                <a:off x="3055333" y="2601286"/>
                <a:ext cx="24108" cy="60385"/>
              </a:xfrm>
              <a:custGeom>
                <a:avLst/>
                <a:gdLst/>
                <a:ahLst/>
                <a:cxnLst/>
                <a:rect l="l" t="t" r="r" b="b"/>
                <a:pathLst>
                  <a:path w="741" h="1856" extrusionOk="0">
                    <a:moveTo>
                      <a:pt x="714" y="0"/>
                    </a:moveTo>
                    <a:cubicBezTo>
                      <a:pt x="687" y="0"/>
                      <a:pt x="670" y="9"/>
                      <a:pt x="670" y="36"/>
                    </a:cubicBezTo>
                    <a:cubicBezTo>
                      <a:pt x="661" y="45"/>
                      <a:pt x="455" y="1133"/>
                      <a:pt x="18" y="1802"/>
                    </a:cubicBezTo>
                    <a:cubicBezTo>
                      <a:pt x="1" y="1820"/>
                      <a:pt x="9" y="1838"/>
                      <a:pt x="27" y="1856"/>
                    </a:cubicBezTo>
                    <a:lnTo>
                      <a:pt x="45" y="1856"/>
                    </a:lnTo>
                    <a:cubicBezTo>
                      <a:pt x="63" y="1856"/>
                      <a:pt x="72" y="1856"/>
                      <a:pt x="81" y="1838"/>
                    </a:cubicBezTo>
                    <a:cubicBezTo>
                      <a:pt x="518" y="1160"/>
                      <a:pt x="741" y="54"/>
                      <a:pt x="741" y="45"/>
                    </a:cubicBezTo>
                    <a:cubicBezTo>
                      <a:pt x="741" y="27"/>
                      <a:pt x="732" y="9"/>
                      <a:pt x="71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" name="Google Shape;402;p34"/>
              <p:cNvSpPr/>
              <p:nvPr/>
            </p:nvSpPr>
            <p:spPr>
              <a:xfrm>
                <a:off x="3040237" y="2679500"/>
                <a:ext cx="14250" cy="14413"/>
              </a:xfrm>
              <a:custGeom>
                <a:avLst/>
                <a:gdLst/>
                <a:ahLst/>
                <a:cxnLst/>
                <a:rect l="l" t="t" r="r" b="b"/>
                <a:pathLst>
                  <a:path w="438" h="443" extrusionOk="0">
                    <a:moveTo>
                      <a:pt x="393" y="1"/>
                    </a:moveTo>
                    <a:cubicBezTo>
                      <a:pt x="384" y="1"/>
                      <a:pt x="375" y="5"/>
                      <a:pt x="366" y="14"/>
                    </a:cubicBezTo>
                    <a:cubicBezTo>
                      <a:pt x="259" y="139"/>
                      <a:pt x="143" y="264"/>
                      <a:pt x="18" y="371"/>
                    </a:cubicBezTo>
                    <a:cubicBezTo>
                      <a:pt x="1" y="389"/>
                      <a:pt x="1" y="407"/>
                      <a:pt x="10" y="424"/>
                    </a:cubicBezTo>
                    <a:cubicBezTo>
                      <a:pt x="18" y="433"/>
                      <a:pt x="27" y="442"/>
                      <a:pt x="45" y="442"/>
                    </a:cubicBezTo>
                    <a:cubicBezTo>
                      <a:pt x="45" y="442"/>
                      <a:pt x="54" y="442"/>
                      <a:pt x="63" y="433"/>
                    </a:cubicBezTo>
                    <a:cubicBezTo>
                      <a:pt x="197" y="317"/>
                      <a:pt x="313" y="192"/>
                      <a:pt x="420" y="68"/>
                    </a:cubicBezTo>
                    <a:lnTo>
                      <a:pt x="429" y="68"/>
                    </a:lnTo>
                    <a:cubicBezTo>
                      <a:pt x="438" y="50"/>
                      <a:pt x="438" y="23"/>
                      <a:pt x="420" y="14"/>
                    </a:cubicBezTo>
                    <a:cubicBezTo>
                      <a:pt x="411" y="5"/>
                      <a:pt x="402" y="1"/>
                      <a:pt x="393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" name="Google Shape;403;p34"/>
              <p:cNvSpPr/>
              <p:nvPr/>
            </p:nvSpPr>
            <p:spPr>
              <a:xfrm>
                <a:off x="3056504" y="2644037"/>
                <a:ext cx="25280" cy="32437"/>
              </a:xfrm>
              <a:custGeom>
                <a:avLst/>
                <a:gdLst/>
                <a:ahLst/>
                <a:cxnLst/>
                <a:rect l="l" t="t" r="r" b="b"/>
                <a:pathLst>
                  <a:path w="777" h="997" extrusionOk="0">
                    <a:moveTo>
                      <a:pt x="736" y="1"/>
                    </a:moveTo>
                    <a:cubicBezTo>
                      <a:pt x="726" y="1"/>
                      <a:pt x="715" y="5"/>
                      <a:pt x="705" y="16"/>
                    </a:cubicBezTo>
                    <a:cubicBezTo>
                      <a:pt x="705" y="25"/>
                      <a:pt x="357" y="515"/>
                      <a:pt x="9" y="934"/>
                    </a:cubicBezTo>
                    <a:cubicBezTo>
                      <a:pt x="0" y="943"/>
                      <a:pt x="0" y="952"/>
                      <a:pt x="0" y="961"/>
                    </a:cubicBezTo>
                    <a:cubicBezTo>
                      <a:pt x="0" y="979"/>
                      <a:pt x="18" y="997"/>
                      <a:pt x="36" y="997"/>
                    </a:cubicBezTo>
                    <a:cubicBezTo>
                      <a:pt x="45" y="997"/>
                      <a:pt x="54" y="997"/>
                      <a:pt x="63" y="988"/>
                    </a:cubicBezTo>
                    <a:cubicBezTo>
                      <a:pt x="411" y="560"/>
                      <a:pt x="767" y="69"/>
                      <a:pt x="767" y="60"/>
                    </a:cubicBezTo>
                    <a:cubicBezTo>
                      <a:pt x="776" y="42"/>
                      <a:pt x="776" y="25"/>
                      <a:pt x="758" y="7"/>
                    </a:cubicBezTo>
                    <a:cubicBezTo>
                      <a:pt x="751" y="3"/>
                      <a:pt x="744" y="1"/>
                      <a:pt x="73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" name="Google Shape;404;p34"/>
              <p:cNvSpPr/>
              <p:nvPr/>
            </p:nvSpPr>
            <p:spPr>
              <a:xfrm>
                <a:off x="2819064" y="2624223"/>
                <a:ext cx="127472" cy="89113"/>
              </a:xfrm>
              <a:custGeom>
                <a:avLst/>
                <a:gdLst/>
                <a:ahLst/>
                <a:cxnLst/>
                <a:rect l="l" t="t" r="r" b="b"/>
                <a:pathLst>
                  <a:path w="3918" h="2739" extrusionOk="0">
                    <a:moveTo>
                      <a:pt x="2472" y="0"/>
                    </a:moveTo>
                    <a:cubicBezTo>
                      <a:pt x="2472" y="0"/>
                      <a:pt x="1607" y="196"/>
                      <a:pt x="1455" y="223"/>
                    </a:cubicBezTo>
                    <a:cubicBezTo>
                      <a:pt x="1436" y="226"/>
                      <a:pt x="1400" y="228"/>
                      <a:pt x="1352" y="228"/>
                    </a:cubicBezTo>
                    <a:cubicBezTo>
                      <a:pt x="1003" y="228"/>
                      <a:pt x="1" y="152"/>
                      <a:pt x="1" y="152"/>
                    </a:cubicBezTo>
                    <a:lnTo>
                      <a:pt x="1" y="152"/>
                    </a:lnTo>
                    <a:lnTo>
                      <a:pt x="509" y="865"/>
                    </a:lnTo>
                    <a:lnTo>
                      <a:pt x="1847" y="2739"/>
                    </a:lnTo>
                    <a:lnTo>
                      <a:pt x="3917" y="2070"/>
                    </a:lnTo>
                    <a:lnTo>
                      <a:pt x="2472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" name="Google Shape;405;p34"/>
              <p:cNvSpPr/>
              <p:nvPr/>
            </p:nvSpPr>
            <p:spPr>
              <a:xfrm>
                <a:off x="2817925" y="2622921"/>
                <a:ext cx="130042" cy="91586"/>
              </a:xfrm>
              <a:custGeom>
                <a:avLst/>
                <a:gdLst/>
                <a:ahLst/>
                <a:cxnLst/>
                <a:rect l="l" t="t" r="r" b="b"/>
                <a:pathLst>
                  <a:path w="3997" h="2815" extrusionOk="0">
                    <a:moveTo>
                      <a:pt x="2489" y="76"/>
                    </a:moveTo>
                    <a:lnTo>
                      <a:pt x="3899" y="2083"/>
                    </a:lnTo>
                    <a:lnTo>
                      <a:pt x="1900" y="2734"/>
                    </a:lnTo>
                    <a:lnTo>
                      <a:pt x="571" y="888"/>
                    </a:lnTo>
                    <a:lnTo>
                      <a:pt x="116" y="236"/>
                    </a:lnTo>
                    <a:lnTo>
                      <a:pt x="116" y="236"/>
                    </a:lnTo>
                    <a:cubicBezTo>
                      <a:pt x="357" y="251"/>
                      <a:pt x="1076" y="305"/>
                      <a:pt x="1380" y="305"/>
                    </a:cubicBezTo>
                    <a:cubicBezTo>
                      <a:pt x="1435" y="305"/>
                      <a:pt x="1477" y="303"/>
                      <a:pt x="1499" y="299"/>
                    </a:cubicBezTo>
                    <a:lnTo>
                      <a:pt x="2489" y="76"/>
                    </a:lnTo>
                    <a:close/>
                    <a:moveTo>
                      <a:pt x="2513" y="1"/>
                    </a:moveTo>
                    <a:cubicBezTo>
                      <a:pt x="2508" y="1"/>
                      <a:pt x="2503" y="2"/>
                      <a:pt x="2498" y="4"/>
                    </a:cubicBezTo>
                    <a:lnTo>
                      <a:pt x="1481" y="227"/>
                    </a:lnTo>
                    <a:cubicBezTo>
                      <a:pt x="1462" y="232"/>
                      <a:pt x="1423" y="233"/>
                      <a:pt x="1370" y="233"/>
                    </a:cubicBezTo>
                    <a:cubicBezTo>
                      <a:pt x="1077" y="233"/>
                      <a:pt x="347" y="179"/>
                      <a:pt x="45" y="156"/>
                    </a:cubicBezTo>
                    <a:cubicBezTo>
                      <a:pt x="27" y="156"/>
                      <a:pt x="18" y="156"/>
                      <a:pt x="9" y="174"/>
                    </a:cubicBezTo>
                    <a:cubicBezTo>
                      <a:pt x="0" y="183"/>
                      <a:pt x="0" y="201"/>
                      <a:pt x="9" y="210"/>
                    </a:cubicBezTo>
                    <a:lnTo>
                      <a:pt x="509" y="932"/>
                    </a:lnTo>
                    <a:lnTo>
                      <a:pt x="1856" y="2797"/>
                    </a:lnTo>
                    <a:cubicBezTo>
                      <a:pt x="1865" y="2806"/>
                      <a:pt x="1874" y="2815"/>
                      <a:pt x="1882" y="2815"/>
                    </a:cubicBezTo>
                    <a:lnTo>
                      <a:pt x="1900" y="2815"/>
                    </a:lnTo>
                    <a:lnTo>
                      <a:pt x="3970" y="2137"/>
                    </a:lnTo>
                    <a:cubicBezTo>
                      <a:pt x="3979" y="2137"/>
                      <a:pt x="3988" y="2128"/>
                      <a:pt x="3988" y="2119"/>
                    </a:cubicBezTo>
                    <a:cubicBezTo>
                      <a:pt x="3997" y="2110"/>
                      <a:pt x="3997" y="2092"/>
                      <a:pt x="3988" y="2083"/>
                    </a:cubicBezTo>
                    <a:lnTo>
                      <a:pt x="2543" y="13"/>
                    </a:lnTo>
                    <a:cubicBezTo>
                      <a:pt x="2536" y="7"/>
                      <a:pt x="2526" y="1"/>
                      <a:pt x="2513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" name="Google Shape;406;p34"/>
              <p:cNvSpPr/>
              <p:nvPr/>
            </p:nvSpPr>
            <p:spPr>
              <a:xfrm>
                <a:off x="2832989" y="2650901"/>
                <a:ext cx="54041" cy="74668"/>
              </a:xfrm>
              <a:custGeom>
                <a:avLst/>
                <a:gdLst/>
                <a:ahLst/>
                <a:cxnLst/>
                <a:rect l="l" t="t" r="r" b="b"/>
                <a:pathLst>
                  <a:path w="1661" h="2295" extrusionOk="0">
                    <a:moveTo>
                      <a:pt x="617" y="1"/>
                    </a:moveTo>
                    <a:cubicBezTo>
                      <a:pt x="605" y="1"/>
                      <a:pt x="593" y="6"/>
                      <a:pt x="581" y="19"/>
                    </a:cubicBezTo>
                    <a:cubicBezTo>
                      <a:pt x="483" y="117"/>
                      <a:pt x="447" y="251"/>
                      <a:pt x="483" y="384"/>
                    </a:cubicBezTo>
                    <a:cubicBezTo>
                      <a:pt x="527" y="492"/>
                      <a:pt x="572" y="634"/>
                      <a:pt x="590" y="670"/>
                    </a:cubicBezTo>
                    <a:cubicBezTo>
                      <a:pt x="590" y="671"/>
                      <a:pt x="590" y="671"/>
                      <a:pt x="590" y="671"/>
                    </a:cubicBezTo>
                    <a:cubicBezTo>
                      <a:pt x="580" y="671"/>
                      <a:pt x="81" y="45"/>
                      <a:pt x="81" y="45"/>
                    </a:cubicBezTo>
                    <a:cubicBezTo>
                      <a:pt x="81" y="45"/>
                      <a:pt x="1" y="590"/>
                      <a:pt x="46" y="732"/>
                    </a:cubicBezTo>
                    <a:cubicBezTo>
                      <a:pt x="90" y="866"/>
                      <a:pt x="295" y="1526"/>
                      <a:pt x="340" y="1616"/>
                    </a:cubicBezTo>
                    <a:cubicBezTo>
                      <a:pt x="385" y="1705"/>
                      <a:pt x="1179" y="2267"/>
                      <a:pt x="1223" y="2294"/>
                    </a:cubicBezTo>
                    <a:cubicBezTo>
                      <a:pt x="1224" y="2294"/>
                      <a:pt x="1226" y="2295"/>
                      <a:pt x="1227" y="2295"/>
                    </a:cubicBezTo>
                    <a:cubicBezTo>
                      <a:pt x="1288" y="2295"/>
                      <a:pt x="1660" y="1812"/>
                      <a:pt x="1660" y="1812"/>
                    </a:cubicBezTo>
                    <a:cubicBezTo>
                      <a:pt x="1660" y="1812"/>
                      <a:pt x="1428" y="1562"/>
                      <a:pt x="1384" y="1455"/>
                    </a:cubicBezTo>
                    <a:cubicBezTo>
                      <a:pt x="1339" y="1357"/>
                      <a:pt x="1250" y="822"/>
                      <a:pt x="1205" y="759"/>
                    </a:cubicBezTo>
                    <a:cubicBezTo>
                      <a:pt x="1170" y="697"/>
                      <a:pt x="938" y="456"/>
                      <a:pt x="848" y="358"/>
                    </a:cubicBezTo>
                    <a:cubicBezTo>
                      <a:pt x="771" y="264"/>
                      <a:pt x="699" y="1"/>
                      <a:pt x="617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" name="Google Shape;407;p34"/>
              <p:cNvSpPr/>
              <p:nvPr/>
            </p:nvSpPr>
            <p:spPr>
              <a:xfrm>
                <a:off x="2831850" y="2649763"/>
                <a:ext cx="56318" cy="76945"/>
              </a:xfrm>
              <a:custGeom>
                <a:avLst/>
                <a:gdLst/>
                <a:ahLst/>
                <a:cxnLst/>
                <a:rect l="l" t="t" r="r" b="b"/>
                <a:pathLst>
                  <a:path w="1731" h="2365" extrusionOk="0">
                    <a:moveTo>
                      <a:pt x="652" y="72"/>
                    </a:moveTo>
                    <a:cubicBezTo>
                      <a:pt x="678" y="80"/>
                      <a:pt x="732" y="188"/>
                      <a:pt x="759" y="250"/>
                    </a:cubicBezTo>
                    <a:cubicBezTo>
                      <a:pt x="785" y="312"/>
                      <a:pt x="821" y="366"/>
                      <a:pt x="857" y="411"/>
                    </a:cubicBezTo>
                    <a:cubicBezTo>
                      <a:pt x="892" y="464"/>
                      <a:pt x="955" y="527"/>
                      <a:pt x="1035" y="616"/>
                    </a:cubicBezTo>
                    <a:cubicBezTo>
                      <a:pt x="1107" y="696"/>
                      <a:pt x="1187" y="785"/>
                      <a:pt x="1214" y="812"/>
                    </a:cubicBezTo>
                    <a:cubicBezTo>
                      <a:pt x="1249" y="928"/>
                      <a:pt x="1285" y="1053"/>
                      <a:pt x="1303" y="1178"/>
                    </a:cubicBezTo>
                    <a:cubicBezTo>
                      <a:pt x="1321" y="1285"/>
                      <a:pt x="1347" y="1401"/>
                      <a:pt x="1383" y="1508"/>
                    </a:cubicBezTo>
                    <a:cubicBezTo>
                      <a:pt x="1419" y="1597"/>
                      <a:pt x="1588" y="1784"/>
                      <a:pt x="1651" y="1847"/>
                    </a:cubicBezTo>
                    <a:cubicBezTo>
                      <a:pt x="1535" y="1998"/>
                      <a:pt x="1401" y="2150"/>
                      <a:pt x="1267" y="2284"/>
                    </a:cubicBezTo>
                    <a:cubicBezTo>
                      <a:pt x="1142" y="2204"/>
                      <a:pt x="446" y="1704"/>
                      <a:pt x="411" y="1633"/>
                    </a:cubicBezTo>
                    <a:cubicBezTo>
                      <a:pt x="366" y="1552"/>
                      <a:pt x="161" y="910"/>
                      <a:pt x="116" y="758"/>
                    </a:cubicBezTo>
                    <a:cubicBezTo>
                      <a:pt x="90" y="660"/>
                      <a:pt x="116" y="357"/>
                      <a:pt x="143" y="170"/>
                    </a:cubicBezTo>
                    <a:cubicBezTo>
                      <a:pt x="429" y="527"/>
                      <a:pt x="536" y="669"/>
                      <a:pt x="589" y="723"/>
                    </a:cubicBezTo>
                    <a:cubicBezTo>
                      <a:pt x="605" y="739"/>
                      <a:pt x="615" y="742"/>
                      <a:pt x="624" y="742"/>
                    </a:cubicBezTo>
                    <a:cubicBezTo>
                      <a:pt x="630" y="742"/>
                      <a:pt x="635" y="741"/>
                      <a:pt x="643" y="741"/>
                    </a:cubicBezTo>
                    <a:cubicBezTo>
                      <a:pt x="660" y="723"/>
                      <a:pt x="660" y="705"/>
                      <a:pt x="652" y="687"/>
                    </a:cubicBezTo>
                    <a:cubicBezTo>
                      <a:pt x="643" y="669"/>
                      <a:pt x="625" y="625"/>
                      <a:pt x="607" y="571"/>
                    </a:cubicBezTo>
                    <a:cubicBezTo>
                      <a:pt x="589" y="518"/>
                      <a:pt x="571" y="455"/>
                      <a:pt x="553" y="402"/>
                    </a:cubicBezTo>
                    <a:cubicBezTo>
                      <a:pt x="518" y="286"/>
                      <a:pt x="553" y="161"/>
                      <a:pt x="634" y="80"/>
                    </a:cubicBezTo>
                    <a:cubicBezTo>
                      <a:pt x="643" y="72"/>
                      <a:pt x="652" y="72"/>
                      <a:pt x="652" y="72"/>
                    </a:cubicBezTo>
                    <a:close/>
                    <a:moveTo>
                      <a:pt x="660" y="0"/>
                    </a:moveTo>
                    <a:cubicBezTo>
                      <a:pt x="634" y="0"/>
                      <a:pt x="607" y="9"/>
                      <a:pt x="589" y="27"/>
                    </a:cubicBezTo>
                    <a:cubicBezTo>
                      <a:pt x="482" y="134"/>
                      <a:pt x="437" y="286"/>
                      <a:pt x="482" y="428"/>
                    </a:cubicBezTo>
                    <a:cubicBezTo>
                      <a:pt x="491" y="464"/>
                      <a:pt x="509" y="491"/>
                      <a:pt x="518" y="527"/>
                    </a:cubicBezTo>
                    <a:cubicBezTo>
                      <a:pt x="411" y="393"/>
                      <a:pt x="259" y="205"/>
                      <a:pt x="143" y="63"/>
                    </a:cubicBezTo>
                    <a:cubicBezTo>
                      <a:pt x="134" y="45"/>
                      <a:pt x="116" y="45"/>
                      <a:pt x="107" y="45"/>
                    </a:cubicBezTo>
                    <a:cubicBezTo>
                      <a:pt x="90" y="54"/>
                      <a:pt x="81" y="63"/>
                      <a:pt x="81" y="80"/>
                    </a:cubicBezTo>
                    <a:cubicBezTo>
                      <a:pt x="72" y="134"/>
                      <a:pt x="0" y="634"/>
                      <a:pt x="45" y="776"/>
                    </a:cubicBezTo>
                    <a:cubicBezTo>
                      <a:pt x="72" y="874"/>
                      <a:pt x="295" y="1561"/>
                      <a:pt x="348" y="1668"/>
                    </a:cubicBezTo>
                    <a:cubicBezTo>
                      <a:pt x="393" y="1767"/>
                      <a:pt x="1231" y="2355"/>
                      <a:pt x="1240" y="2355"/>
                    </a:cubicBezTo>
                    <a:cubicBezTo>
                      <a:pt x="1249" y="2364"/>
                      <a:pt x="1258" y="2364"/>
                      <a:pt x="1267" y="2364"/>
                    </a:cubicBezTo>
                    <a:cubicBezTo>
                      <a:pt x="1303" y="2364"/>
                      <a:pt x="1392" y="2302"/>
                      <a:pt x="1722" y="1865"/>
                    </a:cubicBezTo>
                    <a:cubicBezTo>
                      <a:pt x="1731" y="1847"/>
                      <a:pt x="1731" y="1829"/>
                      <a:pt x="1722" y="1820"/>
                    </a:cubicBezTo>
                    <a:cubicBezTo>
                      <a:pt x="1615" y="1713"/>
                      <a:pt x="1526" y="1597"/>
                      <a:pt x="1446" y="1481"/>
                    </a:cubicBezTo>
                    <a:cubicBezTo>
                      <a:pt x="1437" y="1436"/>
                      <a:pt x="1401" y="1294"/>
                      <a:pt x="1374" y="1160"/>
                    </a:cubicBezTo>
                    <a:cubicBezTo>
                      <a:pt x="1321" y="919"/>
                      <a:pt x="1294" y="803"/>
                      <a:pt x="1276" y="767"/>
                    </a:cubicBezTo>
                    <a:cubicBezTo>
                      <a:pt x="1249" y="732"/>
                      <a:pt x="1169" y="651"/>
                      <a:pt x="1089" y="562"/>
                    </a:cubicBezTo>
                    <a:cubicBezTo>
                      <a:pt x="1017" y="491"/>
                      <a:pt x="955" y="411"/>
                      <a:pt x="910" y="366"/>
                    </a:cubicBezTo>
                    <a:cubicBezTo>
                      <a:pt x="883" y="321"/>
                      <a:pt x="848" y="268"/>
                      <a:pt x="830" y="223"/>
                    </a:cubicBezTo>
                    <a:cubicBezTo>
                      <a:pt x="776" y="107"/>
                      <a:pt x="732" y="18"/>
                      <a:pt x="66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" name="Google Shape;408;p34"/>
              <p:cNvSpPr/>
              <p:nvPr/>
            </p:nvSpPr>
            <p:spPr>
              <a:xfrm>
                <a:off x="2852152" y="2672667"/>
                <a:ext cx="10476" cy="24434"/>
              </a:xfrm>
              <a:custGeom>
                <a:avLst/>
                <a:gdLst/>
                <a:ahLst/>
                <a:cxnLst/>
                <a:rect l="l" t="t" r="r" b="b"/>
                <a:pathLst>
                  <a:path w="322" h="751" extrusionOk="0">
                    <a:moveTo>
                      <a:pt x="1" y="1"/>
                    </a:moveTo>
                    <a:cubicBezTo>
                      <a:pt x="1" y="1"/>
                      <a:pt x="108" y="438"/>
                      <a:pt x="117" y="492"/>
                    </a:cubicBezTo>
                    <a:cubicBezTo>
                      <a:pt x="117" y="545"/>
                      <a:pt x="322" y="750"/>
                      <a:pt x="322" y="750"/>
                    </a:cubicBez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" name="Google Shape;409;p34"/>
              <p:cNvSpPr/>
              <p:nvPr/>
            </p:nvSpPr>
            <p:spPr>
              <a:xfrm>
                <a:off x="2850721" y="2671431"/>
                <a:ext cx="13372" cy="26939"/>
              </a:xfrm>
              <a:custGeom>
                <a:avLst/>
                <a:gdLst/>
                <a:ahLst/>
                <a:cxnLst/>
                <a:rect l="l" t="t" r="r" b="b"/>
                <a:pathLst>
                  <a:path w="411" h="828" extrusionOk="0">
                    <a:moveTo>
                      <a:pt x="46" y="1"/>
                    </a:moveTo>
                    <a:cubicBezTo>
                      <a:pt x="42" y="1"/>
                      <a:pt x="39" y="2"/>
                      <a:pt x="36" y="3"/>
                    </a:cubicBezTo>
                    <a:cubicBezTo>
                      <a:pt x="18" y="12"/>
                      <a:pt x="0" y="30"/>
                      <a:pt x="9" y="48"/>
                    </a:cubicBezTo>
                    <a:cubicBezTo>
                      <a:pt x="45" y="200"/>
                      <a:pt x="116" y="494"/>
                      <a:pt x="116" y="539"/>
                    </a:cubicBezTo>
                    <a:cubicBezTo>
                      <a:pt x="134" y="592"/>
                      <a:pt x="277" y="753"/>
                      <a:pt x="339" y="815"/>
                    </a:cubicBezTo>
                    <a:cubicBezTo>
                      <a:pt x="348" y="824"/>
                      <a:pt x="357" y="824"/>
                      <a:pt x="366" y="824"/>
                    </a:cubicBezTo>
                    <a:cubicBezTo>
                      <a:pt x="369" y="827"/>
                      <a:pt x="371" y="828"/>
                      <a:pt x="374" y="828"/>
                    </a:cubicBezTo>
                    <a:cubicBezTo>
                      <a:pt x="380" y="828"/>
                      <a:pt x="386" y="821"/>
                      <a:pt x="393" y="815"/>
                    </a:cubicBezTo>
                    <a:cubicBezTo>
                      <a:pt x="411" y="806"/>
                      <a:pt x="411" y="779"/>
                      <a:pt x="393" y="770"/>
                    </a:cubicBezTo>
                    <a:cubicBezTo>
                      <a:pt x="321" y="690"/>
                      <a:pt x="250" y="610"/>
                      <a:pt x="196" y="521"/>
                    </a:cubicBezTo>
                    <a:cubicBezTo>
                      <a:pt x="188" y="467"/>
                      <a:pt x="80" y="48"/>
                      <a:pt x="80" y="30"/>
                    </a:cubicBezTo>
                    <a:cubicBezTo>
                      <a:pt x="73" y="15"/>
                      <a:pt x="60" y="1"/>
                      <a:pt x="4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" name="Google Shape;410;p34"/>
              <p:cNvSpPr/>
              <p:nvPr/>
            </p:nvSpPr>
            <p:spPr>
              <a:xfrm>
                <a:off x="2868127" y="2531628"/>
                <a:ext cx="133849" cy="241410"/>
              </a:xfrm>
              <a:custGeom>
                <a:avLst/>
                <a:gdLst/>
                <a:ahLst/>
                <a:cxnLst/>
                <a:rect l="l" t="t" r="r" b="b"/>
                <a:pathLst>
                  <a:path w="4114" h="7420" extrusionOk="0">
                    <a:moveTo>
                      <a:pt x="2659" y="0"/>
                    </a:moveTo>
                    <a:cubicBezTo>
                      <a:pt x="2472" y="54"/>
                      <a:pt x="2311" y="152"/>
                      <a:pt x="2168" y="277"/>
                    </a:cubicBezTo>
                    <a:cubicBezTo>
                      <a:pt x="2168" y="277"/>
                      <a:pt x="1927" y="402"/>
                      <a:pt x="1927" y="1080"/>
                    </a:cubicBezTo>
                    <a:cubicBezTo>
                      <a:pt x="1927" y="1758"/>
                      <a:pt x="1695" y="5576"/>
                      <a:pt x="1695" y="5576"/>
                    </a:cubicBezTo>
                    <a:cubicBezTo>
                      <a:pt x="1695" y="5576"/>
                      <a:pt x="1044" y="5531"/>
                      <a:pt x="830" y="5442"/>
                    </a:cubicBezTo>
                    <a:cubicBezTo>
                      <a:pt x="738" y="5400"/>
                      <a:pt x="642" y="5349"/>
                      <a:pt x="544" y="5349"/>
                    </a:cubicBezTo>
                    <a:cubicBezTo>
                      <a:pt x="415" y="5349"/>
                      <a:pt x="284" y="5437"/>
                      <a:pt x="152" y="5745"/>
                    </a:cubicBezTo>
                    <a:cubicBezTo>
                      <a:pt x="0" y="6031"/>
                      <a:pt x="90" y="6388"/>
                      <a:pt x="357" y="6566"/>
                    </a:cubicBezTo>
                    <a:cubicBezTo>
                      <a:pt x="357" y="6566"/>
                      <a:pt x="1553" y="7101"/>
                      <a:pt x="1910" y="7271"/>
                    </a:cubicBezTo>
                    <a:cubicBezTo>
                      <a:pt x="2099" y="7358"/>
                      <a:pt x="2312" y="7419"/>
                      <a:pt x="2493" y="7419"/>
                    </a:cubicBezTo>
                    <a:cubicBezTo>
                      <a:pt x="2644" y="7419"/>
                      <a:pt x="2773" y="7377"/>
                      <a:pt x="2846" y="7271"/>
                    </a:cubicBezTo>
                    <a:cubicBezTo>
                      <a:pt x="3007" y="7039"/>
                      <a:pt x="3881" y="4711"/>
                      <a:pt x="3997" y="3658"/>
                    </a:cubicBezTo>
                    <a:lnTo>
                      <a:pt x="4113" y="2605"/>
                    </a:lnTo>
                    <a:lnTo>
                      <a:pt x="2659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" name="Google Shape;411;p34"/>
              <p:cNvSpPr/>
              <p:nvPr/>
            </p:nvSpPr>
            <p:spPr>
              <a:xfrm>
                <a:off x="2866956" y="2530392"/>
                <a:ext cx="136159" cy="243915"/>
              </a:xfrm>
              <a:custGeom>
                <a:avLst/>
                <a:gdLst/>
                <a:ahLst/>
                <a:cxnLst/>
                <a:rect l="l" t="t" r="r" b="b"/>
                <a:pathLst>
                  <a:path w="4185" h="7497" extrusionOk="0">
                    <a:moveTo>
                      <a:pt x="2696" y="0"/>
                    </a:moveTo>
                    <a:cubicBezTo>
                      <a:pt x="2693" y="0"/>
                      <a:pt x="2689" y="1"/>
                      <a:pt x="2686" y="3"/>
                    </a:cubicBezTo>
                    <a:cubicBezTo>
                      <a:pt x="2499" y="56"/>
                      <a:pt x="2320" y="154"/>
                      <a:pt x="2177" y="288"/>
                    </a:cubicBezTo>
                    <a:cubicBezTo>
                      <a:pt x="2142" y="315"/>
                      <a:pt x="1928" y="484"/>
                      <a:pt x="1928" y="1118"/>
                    </a:cubicBezTo>
                    <a:cubicBezTo>
                      <a:pt x="1928" y="1751"/>
                      <a:pt x="1723" y="5186"/>
                      <a:pt x="1696" y="5578"/>
                    </a:cubicBezTo>
                    <a:cubicBezTo>
                      <a:pt x="1553" y="5569"/>
                      <a:pt x="1053" y="5525"/>
                      <a:pt x="884" y="5444"/>
                    </a:cubicBezTo>
                    <a:lnTo>
                      <a:pt x="848" y="5427"/>
                    </a:lnTo>
                    <a:cubicBezTo>
                      <a:pt x="764" y="5394"/>
                      <a:pt x="675" y="5352"/>
                      <a:pt x="582" y="5352"/>
                    </a:cubicBezTo>
                    <a:cubicBezTo>
                      <a:pt x="546" y="5352"/>
                      <a:pt x="510" y="5358"/>
                      <a:pt x="474" y="5373"/>
                    </a:cubicBezTo>
                    <a:cubicBezTo>
                      <a:pt x="349" y="5418"/>
                      <a:pt x="251" y="5552"/>
                      <a:pt x="152" y="5766"/>
                    </a:cubicBezTo>
                    <a:cubicBezTo>
                      <a:pt x="1" y="6078"/>
                      <a:pt x="99" y="6444"/>
                      <a:pt x="384" y="6640"/>
                    </a:cubicBezTo>
                    <a:cubicBezTo>
                      <a:pt x="393" y="6640"/>
                      <a:pt x="1580" y="7175"/>
                      <a:pt x="1928" y="7345"/>
                    </a:cubicBezTo>
                    <a:cubicBezTo>
                      <a:pt x="2115" y="7434"/>
                      <a:pt x="2320" y="7487"/>
                      <a:pt x="2525" y="7496"/>
                    </a:cubicBezTo>
                    <a:cubicBezTo>
                      <a:pt x="2686" y="7496"/>
                      <a:pt x="2829" y="7443"/>
                      <a:pt x="2909" y="7327"/>
                    </a:cubicBezTo>
                    <a:cubicBezTo>
                      <a:pt x="3087" y="7077"/>
                      <a:pt x="3944" y="4766"/>
                      <a:pt x="4069" y="3696"/>
                    </a:cubicBezTo>
                    <a:lnTo>
                      <a:pt x="4185" y="2643"/>
                    </a:lnTo>
                    <a:cubicBezTo>
                      <a:pt x="4185" y="2625"/>
                      <a:pt x="4176" y="2608"/>
                      <a:pt x="4149" y="2608"/>
                    </a:cubicBezTo>
                    <a:cubicBezTo>
                      <a:pt x="4146" y="2606"/>
                      <a:pt x="4142" y="2605"/>
                      <a:pt x="4139" y="2605"/>
                    </a:cubicBezTo>
                    <a:cubicBezTo>
                      <a:pt x="4125" y="2605"/>
                      <a:pt x="4113" y="2620"/>
                      <a:pt x="4113" y="2634"/>
                    </a:cubicBezTo>
                    <a:lnTo>
                      <a:pt x="3997" y="3687"/>
                    </a:lnTo>
                    <a:cubicBezTo>
                      <a:pt x="3881" y="4740"/>
                      <a:pt x="3016" y="7059"/>
                      <a:pt x="2855" y="7282"/>
                    </a:cubicBezTo>
                    <a:cubicBezTo>
                      <a:pt x="2785" y="7379"/>
                      <a:pt x="2666" y="7417"/>
                      <a:pt x="2528" y="7417"/>
                    </a:cubicBezTo>
                    <a:cubicBezTo>
                      <a:pt x="2350" y="7417"/>
                      <a:pt x="2140" y="7354"/>
                      <a:pt x="1963" y="7273"/>
                    </a:cubicBezTo>
                    <a:cubicBezTo>
                      <a:pt x="1615" y="7113"/>
                      <a:pt x="429" y="6577"/>
                      <a:pt x="420" y="6569"/>
                    </a:cubicBezTo>
                    <a:cubicBezTo>
                      <a:pt x="402" y="6560"/>
                      <a:pt x="1" y="6301"/>
                      <a:pt x="224" y="5792"/>
                    </a:cubicBezTo>
                    <a:cubicBezTo>
                      <a:pt x="304" y="5596"/>
                      <a:pt x="393" y="5480"/>
                      <a:pt x="500" y="5436"/>
                    </a:cubicBezTo>
                    <a:cubicBezTo>
                      <a:pt x="527" y="5427"/>
                      <a:pt x="554" y="5423"/>
                      <a:pt x="581" y="5423"/>
                    </a:cubicBezTo>
                    <a:cubicBezTo>
                      <a:pt x="661" y="5423"/>
                      <a:pt x="741" y="5458"/>
                      <a:pt x="821" y="5498"/>
                    </a:cubicBezTo>
                    <a:lnTo>
                      <a:pt x="848" y="5507"/>
                    </a:lnTo>
                    <a:cubicBezTo>
                      <a:pt x="1062" y="5605"/>
                      <a:pt x="1705" y="5659"/>
                      <a:pt x="1731" y="5659"/>
                    </a:cubicBezTo>
                    <a:cubicBezTo>
                      <a:pt x="1740" y="5659"/>
                      <a:pt x="1749" y="5650"/>
                      <a:pt x="1758" y="5650"/>
                    </a:cubicBezTo>
                    <a:cubicBezTo>
                      <a:pt x="1767" y="5641"/>
                      <a:pt x="1767" y="5632"/>
                      <a:pt x="1767" y="5623"/>
                    </a:cubicBezTo>
                    <a:cubicBezTo>
                      <a:pt x="1767" y="5578"/>
                      <a:pt x="2008" y="1787"/>
                      <a:pt x="2008" y="1118"/>
                    </a:cubicBezTo>
                    <a:cubicBezTo>
                      <a:pt x="2008" y="475"/>
                      <a:pt x="2222" y="351"/>
                      <a:pt x="2222" y="351"/>
                    </a:cubicBezTo>
                    <a:cubicBezTo>
                      <a:pt x="2222" y="351"/>
                      <a:pt x="2222" y="351"/>
                      <a:pt x="2231" y="342"/>
                    </a:cubicBezTo>
                    <a:cubicBezTo>
                      <a:pt x="2365" y="217"/>
                      <a:pt x="2525" y="128"/>
                      <a:pt x="2704" y="74"/>
                    </a:cubicBezTo>
                    <a:cubicBezTo>
                      <a:pt x="2722" y="65"/>
                      <a:pt x="2731" y="47"/>
                      <a:pt x="2731" y="29"/>
                    </a:cubicBezTo>
                    <a:cubicBezTo>
                      <a:pt x="2723" y="15"/>
                      <a:pt x="2710" y="0"/>
                      <a:pt x="2696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" name="Google Shape;412;p34"/>
              <p:cNvSpPr/>
              <p:nvPr/>
            </p:nvSpPr>
            <p:spPr>
              <a:xfrm>
                <a:off x="2917482" y="2712035"/>
                <a:ext cx="7288" cy="29184"/>
              </a:xfrm>
              <a:custGeom>
                <a:avLst/>
                <a:gdLst/>
                <a:ahLst/>
                <a:cxnLst/>
                <a:rect l="l" t="t" r="r" b="b"/>
                <a:pathLst>
                  <a:path w="224" h="897" extrusionOk="0">
                    <a:moveTo>
                      <a:pt x="174" y="1"/>
                    </a:moveTo>
                    <a:cubicBezTo>
                      <a:pt x="161" y="1"/>
                      <a:pt x="149" y="11"/>
                      <a:pt x="143" y="31"/>
                    </a:cubicBezTo>
                    <a:cubicBezTo>
                      <a:pt x="134" y="49"/>
                      <a:pt x="0" y="655"/>
                      <a:pt x="152" y="878"/>
                    </a:cubicBezTo>
                    <a:cubicBezTo>
                      <a:pt x="152" y="887"/>
                      <a:pt x="170" y="896"/>
                      <a:pt x="178" y="896"/>
                    </a:cubicBezTo>
                    <a:cubicBezTo>
                      <a:pt x="187" y="896"/>
                      <a:pt x="196" y="887"/>
                      <a:pt x="196" y="887"/>
                    </a:cubicBezTo>
                    <a:cubicBezTo>
                      <a:pt x="214" y="878"/>
                      <a:pt x="223" y="852"/>
                      <a:pt x="214" y="834"/>
                    </a:cubicBezTo>
                    <a:cubicBezTo>
                      <a:pt x="98" y="673"/>
                      <a:pt x="178" y="209"/>
                      <a:pt x="214" y="40"/>
                    </a:cubicBezTo>
                    <a:cubicBezTo>
                      <a:pt x="223" y="22"/>
                      <a:pt x="205" y="4"/>
                      <a:pt x="187" y="4"/>
                    </a:cubicBezTo>
                    <a:cubicBezTo>
                      <a:pt x="183" y="2"/>
                      <a:pt x="178" y="1"/>
                      <a:pt x="17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" name="Google Shape;413;p34"/>
              <p:cNvSpPr/>
              <p:nvPr/>
            </p:nvSpPr>
            <p:spPr>
              <a:xfrm>
                <a:off x="2882930" y="2712913"/>
                <a:ext cx="13372" cy="35854"/>
              </a:xfrm>
              <a:custGeom>
                <a:avLst/>
                <a:gdLst/>
                <a:ahLst/>
                <a:cxnLst/>
                <a:rect l="l" t="t" r="r" b="b"/>
                <a:pathLst>
                  <a:path w="411" h="1102" extrusionOk="0">
                    <a:moveTo>
                      <a:pt x="377" y="0"/>
                    </a:moveTo>
                    <a:cubicBezTo>
                      <a:pt x="371" y="0"/>
                      <a:pt x="364" y="2"/>
                      <a:pt x="357" y="4"/>
                    </a:cubicBezTo>
                    <a:cubicBezTo>
                      <a:pt x="232" y="57"/>
                      <a:pt x="134" y="165"/>
                      <a:pt x="81" y="298"/>
                    </a:cubicBezTo>
                    <a:cubicBezTo>
                      <a:pt x="0" y="504"/>
                      <a:pt x="36" y="771"/>
                      <a:pt x="197" y="1083"/>
                    </a:cubicBezTo>
                    <a:cubicBezTo>
                      <a:pt x="206" y="1101"/>
                      <a:pt x="223" y="1101"/>
                      <a:pt x="232" y="1101"/>
                    </a:cubicBezTo>
                    <a:lnTo>
                      <a:pt x="250" y="1101"/>
                    </a:lnTo>
                    <a:cubicBezTo>
                      <a:pt x="268" y="1092"/>
                      <a:pt x="277" y="1074"/>
                      <a:pt x="268" y="1057"/>
                    </a:cubicBezTo>
                    <a:cubicBezTo>
                      <a:pt x="116" y="762"/>
                      <a:pt x="72" y="512"/>
                      <a:pt x="152" y="325"/>
                    </a:cubicBezTo>
                    <a:cubicBezTo>
                      <a:pt x="188" y="218"/>
                      <a:pt x="277" y="120"/>
                      <a:pt x="384" y="75"/>
                    </a:cubicBezTo>
                    <a:cubicBezTo>
                      <a:pt x="402" y="66"/>
                      <a:pt x="411" y="49"/>
                      <a:pt x="411" y="22"/>
                    </a:cubicBezTo>
                    <a:cubicBezTo>
                      <a:pt x="404" y="9"/>
                      <a:pt x="393" y="0"/>
                      <a:pt x="37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" name="Google Shape;414;p34"/>
              <p:cNvSpPr/>
              <p:nvPr/>
            </p:nvSpPr>
            <p:spPr>
              <a:xfrm>
                <a:off x="2989450" y="2606231"/>
                <a:ext cx="3807" cy="15096"/>
              </a:xfrm>
              <a:custGeom>
                <a:avLst/>
                <a:gdLst/>
                <a:ahLst/>
                <a:cxnLst/>
                <a:rect l="l" t="t" r="r" b="b"/>
                <a:pathLst>
                  <a:path w="117" h="464" extrusionOk="0">
                    <a:moveTo>
                      <a:pt x="27" y="0"/>
                    </a:moveTo>
                    <a:cubicBezTo>
                      <a:pt x="9" y="9"/>
                      <a:pt x="0" y="27"/>
                      <a:pt x="0" y="45"/>
                    </a:cubicBezTo>
                    <a:cubicBezTo>
                      <a:pt x="27" y="170"/>
                      <a:pt x="36" y="303"/>
                      <a:pt x="45" y="428"/>
                    </a:cubicBezTo>
                    <a:cubicBezTo>
                      <a:pt x="45" y="446"/>
                      <a:pt x="54" y="464"/>
                      <a:pt x="81" y="464"/>
                    </a:cubicBezTo>
                    <a:cubicBezTo>
                      <a:pt x="99" y="464"/>
                      <a:pt x="116" y="446"/>
                      <a:pt x="116" y="428"/>
                    </a:cubicBezTo>
                    <a:cubicBezTo>
                      <a:pt x="107" y="294"/>
                      <a:pt x="99" y="161"/>
                      <a:pt x="72" y="36"/>
                    </a:cubicBezTo>
                    <a:cubicBezTo>
                      <a:pt x="72" y="9"/>
                      <a:pt x="54" y="0"/>
                      <a:pt x="2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" name="Google Shape;415;p34"/>
              <p:cNvSpPr/>
              <p:nvPr/>
            </p:nvSpPr>
            <p:spPr>
              <a:xfrm>
                <a:off x="2968562" y="2559348"/>
                <a:ext cx="22091" cy="42849"/>
              </a:xfrm>
              <a:custGeom>
                <a:avLst/>
                <a:gdLst/>
                <a:ahLst/>
                <a:cxnLst/>
                <a:rect l="l" t="t" r="r" b="b"/>
                <a:pathLst>
                  <a:path w="679" h="1317" extrusionOk="0">
                    <a:moveTo>
                      <a:pt x="45" y="0"/>
                    </a:moveTo>
                    <a:cubicBezTo>
                      <a:pt x="36" y="0"/>
                      <a:pt x="27" y="5"/>
                      <a:pt x="18" y="14"/>
                    </a:cubicBezTo>
                    <a:cubicBezTo>
                      <a:pt x="0" y="23"/>
                      <a:pt x="0" y="49"/>
                      <a:pt x="18" y="58"/>
                    </a:cubicBezTo>
                    <a:cubicBezTo>
                      <a:pt x="286" y="433"/>
                      <a:pt x="482" y="852"/>
                      <a:pt x="598" y="1289"/>
                    </a:cubicBezTo>
                    <a:cubicBezTo>
                      <a:pt x="607" y="1307"/>
                      <a:pt x="616" y="1316"/>
                      <a:pt x="634" y="1316"/>
                    </a:cubicBezTo>
                    <a:lnTo>
                      <a:pt x="651" y="1316"/>
                    </a:lnTo>
                    <a:cubicBezTo>
                      <a:pt x="669" y="1307"/>
                      <a:pt x="678" y="1289"/>
                      <a:pt x="678" y="1272"/>
                    </a:cubicBezTo>
                    <a:cubicBezTo>
                      <a:pt x="553" y="817"/>
                      <a:pt x="348" y="397"/>
                      <a:pt x="71" y="14"/>
                    </a:cubicBezTo>
                    <a:cubicBezTo>
                      <a:pt x="63" y="5"/>
                      <a:pt x="54" y="0"/>
                      <a:pt x="4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416;p34"/>
            <p:cNvSpPr/>
            <p:nvPr/>
          </p:nvSpPr>
          <p:spPr>
            <a:xfrm>
              <a:off x="7267401" y="1618074"/>
              <a:ext cx="393622" cy="393580"/>
            </a:xfrm>
            <a:custGeom>
              <a:avLst/>
              <a:gdLst/>
              <a:ahLst/>
              <a:cxnLst/>
              <a:rect l="l" t="t" r="r" b="b"/>
              <a:pathLst>
                <a:path w="6728" h="6727" extrusionOk="0">
                  <a:moveTo>
                    <a:pt x="3364" y="482"/>
                  </a:moveTo>
                  <a:cubicBezTo>
                    <a:pt x="4952" y="482"/>
                    <a:pt x="6245" y="1776"/>
                    <a:pt x="6245" y="3364"/>
                  </a:cubicBezTo>
                  <a:cubicBezTo>
                    <a:pt x="6245" y="4952"/>
                    <a:pt x="4952" y="6245"/>
                    <a:pt x="3364" y="6245"/>
                  </a:cubicBezTo>
                  <a:cubicBezTo>
                    <a:pt x="1776" y="6245"/>
                    <a:pt x="482" y="4952"/>
                    <a:pt x="482" y="3364"/>
                  </a:cubicBezTo>
                  <a:cubicBezTo>
                    <a:pt x="482" y="1776"/>
                    <a:pt x="1776" y="482"/>
                    <a:pt x="3364" y="482"/>
                  </a:cubicBezTo>
                  <a:close/>
                  <a:moveTo>
                    <a:pt x="3364" y="0"/>
                  </a:moveTo>
                  <a:cubicBezTo>
                    <a:pt x="1508" y="0"/>
                    <a:pt x="1" y="1508"/>
                    <a:pt x="1" y="3364"/>
                  </a:cubicBezTo>
                  <a:cubicBezTo>
                    <a:pt x="1" y="5219"/>
                    <a:pt x="1508" y="6727"/>
                    <a:pt x="3364" y="6727"/>
                  </a:cubicBezTo>
                  <a:cubicBezTo>
                    <a:pt x="5220" y="6727"/>
                    <a:pt x="6727" y="5219"/>
                    <a:pt x="6727" y="3364"/>
                  </a:cubicBezTo>
                  <a:cubicBezTo>
                    <a:pt x="6727" y="1508"/>
                    <a:pt x="5220" y="0"/>
                    <a:pt x="336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417;p34"/>
            <p:cNvSpPr/>
            <p:nvPr/>
          </p:nvSpPr>
          <p:spPr>
            <a:xfrm>
              <a:off x="7442803" y="1678395"/>
              <a:ext cx="109112" cy="157912"/>
            </a:xfrm>
            <a:custGeom>
              <a:avLst/>
              <a:gdLst/>
              <a:ahLst/>
              <a:cxnLst/>
              <a:rect l="l" t="t" r="r" b="b"/>
              <a:pathLst>
                <a:path w="1865" h="2699" extrusionOk="0">
                  <a:moveTo>
                    <a:pt x="1318" y="1"/>
                  </a:moveTo>
                  <a:cubicBezTo>
                    <a:pt x="1299" y="1"/>
                    <a:pt x="1280" y="11"/>
                    <a:pt x="1267" y="31"/>
                  </a:cubicBezTo>
                  <a:lnTo>
                    <a:pt x="455" y="1976"/>
                  </a:lnTo>
                  <a:cubicBezTo>
                    <a:pt x="428" y="1976"/>
                    <a:pt x="393" y="1967"/>
                    <a:pt x="366" y="1967"/>
                  </a:cubicBezTo>
                  <a:cubicBezTo>
                    <a:pt x="161" y="1967"/>
                    <a:pt x="0" y="2127"/>
                    <a:pt x="0" y="2333"/>
                  </a:cubicBezTo>
                  <a:cubicBezTo>
                    <a:pt x="0" y="2529"/>
                    <a:pt x="161" y="2698"/>
                    <a:pt x="366" y="2698"/>
                  </a:cubicBezTo>
                  <a:cubicBezTo>
                    <a:pt x="544" y="2698"/>
                    <a:pt x="696" y="2565"/>
                    <a:pt x="723" y="2386"/>
                  </a:cubicBezTo>
                  <a:lnTo>
                    <a:pt x="1811" y="2386"/>
                  </a:lnTo>
                  <a:cubicBezTo>
                    <a:pt x="1838" y="2386"/>
                    <a:pt x="1865" y="2359"/>
                    <a:pt x="1865" y="2333"/>
                  </a:cubicBezTo>
                  <a:cubicBezTo>
                    <a:pt x="1865" y="2306"/>
                    <a:pt x="1838" y="2279"/>
                    <a:pt x="1811" y="2279"/>
                  </a:cubicBezTo>
                  <a:lnTo>
                    <a:pt x="723" y="2279"/>
                  </a:lnTo>
                  <a:cubicBezTo>
                    <a:pt x="705" y="2172"/>
                    <a:pt x="643" y="2074"/>
                    <a:pt x="553" y="2020"/>
                  </a:cubicBezTo>
                  <a:lnTo>
                    <a:pt x="1365" y="76"/>
                  </a:lnTo>
                  <a:cubicBezTo>
                    <a:pt x="1383" y="49"/>
                    <a:pt x="1365" y="22"/>
                    <a:pt x="1338" y="4"/>
                  </a:cubicBezTo>
                  <a:cubicBezTo>
                    <a:pt x="1332" y="2"/>
                    <a:pt x="1325" y="1"/>
                    <a:pt x="131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22532933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371189" y="2556004"/>
            <a:ext cx="4850893" cy="883524"/>
          </a:xfrm>
        </p:spPr>
        <p:txBody>
          <a:bodyPr>
            <a:normAutofit fontScale="90000"/>
          </a:bodyPr>
          <a:lstStyle/>
          <a:p>
            <a:r>
              <a:rPr lang="es-MX" dirty="0"/>
              <a:t>¿</a:t>
            </a:r>
            <a:r>
              <a:rPr lang="es-MX" sz="4900" b="1" dirty="0"/>
              <a:t>De donde obtiene el M</a:t>
            </a:r>
            <a:r>
              <a:rPr lang="es-MX" sz="4900" b="1" dirty="0" smtClean="0"/>
              <a:t>unicipio </a:t>
            </a:r>
            <a:r>
              <a:rPr lang="es-MX" sz="4900" b="1" dirty="0"/>
              <a:t>sus </a:t>
            </a:r>
            <a:r>
              <a:rPr lang="es-MX" sz="4900" b="1" dirty="0" smtClean="0"/>
              <a:t>ingres</a:t>
            </a:r>
            <a:r>
              <a:rPr lang="es-MX" sz="4400" b="1" dirty="0" smtClean="0"/>
              <a:t>os?</a:t>
            </a:r>
            <a:endParaRPr lang="es-MX" sz="4400" b="1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4</a:t>
            </a:fld>
            <a:endParaRPr lang="en-US" dirty="0"/>
          </a:p>
        </p:txBody>
      </p:sp>
      <p:sp>
        <p:nvSpPr>
          <p:cNvPr id="6" name="Rectángulo 5"/>
          <p:cNvSpPr/>
          <p:nvPr/>
        </p:nvSpPr>
        <p:spPr>
          <a:xfrm>
            <a:off x="5150644" y="360045"/>
            <a:ext cx="3443287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600" b="1" dirty="0"/>
              <a:t>La Ley de </a:t>
            </a:r>
            <a:r>
              <a:rPr lang="es-MX" sz="1600" b="1" dirty="0" smtClean="0"/>
              <a:t>Ingresos </a:t>
            </a:r>
            <a:r>
              <a:rPr lang="es-MX" sz="1600" b="1" dirty="0"/>
              <a:t>establece cua­les son los rubros de los cuales el Municipio obtendrá re­cursos, así como porcentajes y procedimientos de cobran­za:</a:t>
            </a:r>
          </a:p>
          <a:p>
            <a:pPr algn="just"/>
            <a:endParaRPr lang="es-MX" sz="1600" b="1" dirty="0"/>
          </a:p>
          <a:p>
            <a:pPr algn="just"/>
            <a:r>
              <a:rPr lang="es-MX" sz="1600" b="1" dirty="0"/>
              <a:t>*Recaudación propia o ingresos propios, y los rubros que los incluyen son: impuestos, derechos, pro­ductos y aprovechamientos. </a:t>
            </a:r>
          </a:p>
          <a:p>
            <a:pPr marL="152400" indent="0" algn="just">
              <a:buNone/>
            </a:pPr>
            <a:endParaRPr lang="es-MX" sz="1600" b="1" dirty="0"/>
          </a:p>
          <a:p>
            <a:pPr algn="just"/>
            <a:r>
              <a:rPr lang="es-MX" sz="1600" b="1" dirty="0"/>
              <a:t>*Participaciones y apor­taciones, que son recursos que provienen del Gobierno Federal y el Estado de Tabasco.</a:t>
            </a:r>
            <a:endParaRPr lang="es-MX" sz="1600" b="1" dirty="0"/>
          </a:p>
        </p:txBody>
      </p:sp>
    </p:spTree>
    <p:extLst>
      <p:ext uri="{BB962C8B-B14F-4D97-AF65-F5344CB8AC3E}">
        <p14:creationId xmlns:p14="http://schemas.microsoft.com/office/powerpoint/2010/main" val="2568019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5 CuadroTexto"/>
          <p:cNvSpPr txBox="1"/>
          <p:nvPr/>
        </p:nvSpPr>
        <p:spPr>
          <a:xfrm>
            <a:off x="5432556" y="4450226"/>
            <a:ext cx="25922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b="1" i="1" dirty="0" smtClean="0">
                <a:solidFill>
                  <a:schemeClr val="tx1"/>
                </a:solidFill>
              </a:rPr>
              <a:t>“Grande </a:t>
            </a:r>
            <a:r>
              <a:rPr lang="es-MX" b="1" i="1" dirty="0">
                <a:solidFill>
                  <a:schemeClr val="tx1"/>
                </a:solidFill>
              </a:rPr>
              <a:t>como su </a:t>
            </a:r>
            <a:r>
              <a:rPr lang="es-MX" b="1" i="1" dirty="0" smtClean="0">
                <a:solidFill>
                  <a:schemeClr val="tx1"/>
                </a:solidFill>
              </a:rPr>
              <a:t>gente” </a:t>
            </a:r>
            <a:endParaRPr lang="es-MX" b="1" i="1" dirty="0">
              <a:solidFill>
                <a:schemeClr val="tx1"/>
              </a:solidFill>
            </a:endParaRP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4249" y="565115"/>
            <a:ext cx="6655501" cy="3789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10044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0000" y="402239"/>
            <a:ext cx="7704000" cy="930171"/>
          </a:xfrm>
        </p:spPr>
        <p:txBody>
          <a:bodyPr/>
          <a:lstStyle/>
          <a:p>
            <a:r>
              <a:rPr lang="es-MX" dirty="0" smtClean="0"/>
              <a:t>¿Qué es el presupuesto de egresos y su importancia?</a:t>
            </a:r>
            <a:endParaRPr lang="es-MX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14725" y="1554481"/>
            <a:ext cx="7914549" cy="3062482"/>
          </a:xfrm>
        </p:spPr>
        <p:txBody>
          <a:bodyPr/>
          <a:lstStyle/>
          <a:p>
            <a:pPr marL="0" indent="0" algn="just">
              <a:buNone/>
            </a:pPr>
            <a:r>
              <a:rPr lang="es-ES_tradnl" sz="1400" dirty="0">
                <a:solidFill>
                  <a:schemeClr val="tx1"/>
                </a:solidFill>
              </a:rPr>
              <a:t>Es un instrumento operativo, de orden presupuestal y de planeación, que permite al Municipio progra­mar los recursos necesarios para ejercer sus funciones y dar cumplimiento a la prestación de servicios públicos y políticas públicas. </a:t>
            </a:r>
            <a:endParaRPr lang="es-MX" sz="14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es-ES_tradnl" sz="1400" dirty="0">
                <a:solidFill>
                  <a:schemeClr val="tx1"/>
                </a:solidFill>
              </a:rPr>
              <a:t>Este documento es elaborado anual­mente y en él se establece detalladamente el monto esti­mado para cada capítulo de gasto</a:t>
            </a:r>
            <a:r>
              <a:rPr lang="es-ES_tradnl" sz="1400" dirty="0" smtClean="0">
                <a:solidFill>
                  <a:schemeClr val="tx1"/>
                </a:solidFill>
              </a:rPr>
              <a:t>.</a:t>
            </a:r>
          </a:p>
          <a:p>
            <a:pPr marL="0" indent="0" algn="just">
              <a:buNone/>
            </a:pPr>
            <a:endParaRPr lang="es-MX" sz="14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es-ES_tradnl" sz="1400" dirty="0">
                <a:solidFill>
                  <a:schemeClr val="tx1"/>
                </a:solidFill>
              </a:rPr>
              <a:t>El presupuesto es un monto de recursos limitado para cumplir con el Plan Municipal de Desarrollo, los Progra­mas Operativos Anuales y las Matrices de Indicadores para Resultados, que incluye las metas y objetivos del Municipio, un presupuesto prevé por medio de un pro­ceso de planeación cuáles serán los ingresos y egresos. 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4" name="5 CuadroTexto"/>
          <p:cNvSpPr txBox="1"/>
          <p:nvPr/>
        </p:nvSpPr>
        <p:spPr>
          <a:xfrm>
            <a:off x="5706254" y="4263615"/>
            <a:ext cx="25922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b="1" i="1" dirty="0" smtClean="0">
                <a:solidFill>
                  <a:schemeClr val="tx1"/>
                </a:solidFill>
              </a:rPr>
              <a:t>“Grande </a:t>
            </a:r>
            <a:r>
              <a:rPr lang="es-MX" b="1" i="1" dirty="0">
                <a:solidFill>
                  <a:schemeClr val="tx1"/>
                </a:solidFill>
              </a:rPr>
              <a:t>como su </a:t>
            </a:r>
            <a:r>
              <a:rPr lang="es-MX" b="1" i="1" dirty="0" smtClean="0">
                <a:solidFill>
                  <a:schemeClr val="tx1"/>
                </a:solidFill>
              </a:rPr>
              <a:t>gente” </a:t>
            </a:r>
            <a:endParaRPr lang="es-MX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00313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0000" y="539400"/>
            <a:ext cx="7704000" cy="786480"/>
          </a:xfrm>
        </p:spPr>
        <p:txBody>
          <a:bodyPr/>
          <a:lstStyle/>
          <a:p>
            <a:r>
              <a:rPr lang="es-MX" dirty="0" smtClean="0"/>
              <a:t>¿Para que se gasta?</a:t>
            </a:r>
            <a:endParaRPr lang="es-MX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0000" y="1783080"/>
            <a:ext cx="7704000" cy="2820820"/>
          </a:xfrm>
        </p:spPr>
        <p:txBody>
          <a:bodyPr/>
          <a:lstStyle/>
          <a:p>
            <a:pPr marL="0" indent="0" algn="just">
              <a:buNone/>
            </a:pPr>
            <a:r>
              <a:rPr lang="es-ES_tradnl" sz="1400" dirty="0">
                <a:solidFill>
                  <a:schemeClr val="tx1"/>
                </a:solidFill>
              </a:rPr>
              <a:t>Los gastos van de acuerdo a los propósitos u objetivos socioeconómicos que persigue el municipio y la naturaleza de los servicios gubernamentales brindados a la población.  </a:t>
            </a:r>
          </a:p>
          <a:p>
            <a:pPr marL="0" indent="0" algn="just">
              <a:buNone/>
            </a:pPr>
            <a:r>
              <a:rPr lang="es-ES_tradnl" sz="1400" dirty="0">
                <a:solidFill>
                  <a:schemeClr val="tx1"/>
                </a:solidFill>
              </a:rPr>
              <a:t>Con dicha clasificación se identifica el presupuesto destinado a funciones de gobierno, desarrollo social, desarrollo económico y otras no clasificado; permitiendo determinar los objetivos generales de las políticas públicas y los recursos financieros que se asignan para alcanzarlos.</a:t>
            </a:r>
            <a:endParaRPr lang="es-MX" sz="1400" dirty="0">
              <a:solidFill>
                <a:schemeClr val="tx1"/>
              </a:solidFill>
            </a:endParaRPr>
          </a:p>
          <a:p>
            <a:endParaRPr lang="es-MX" dirty="0"/>
          </a:p>
        </p:txBody>
      </p:sp>
      <p:sp>
        <p:nvSpPr>
          <p:cNvPr id="4" name="5 CuadroTexto"/>
          <p:cNvSpPr txBox="1"/>
          <p:nvPr/>
        </p:nvSpPr>
        <p:spPr>
          <a:xfrm>
            <a:off x="5737356" y="4244954"/>
            <a:ext cx="25922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b="1" i="1" dirty="0" smtClean="0">
                <a:solidFill>
                  <a:schemeClr val="tx1"/>
                </a:solidFill>
              </a:rPr>
              <a:t>“Grande </a:t>
            </a:r>
            <a:r>
              <a:rPr lang="es-MX" b="1" i="1" dirty="0">
                <a:solidFill>
                  <a:schemeClr val="tx1"/>
                </a:solidFill>
              </a:rPr>
              <a:t>como su </a:t>
            </a:r>
            <a:r>
              <a:rPr lang="es-MX" b="1" i="1" dirty="0" smtClean="0">
                <a:solidFill>
                  <a:schemeClr val="tx1"/>
                </a:solidFill>
              </a:rPr>
              <a:t>gente” </a:t>
            </a:r>
            <a:endParaRPr lang="es-MX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76778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5840" y="581298"/>
            <a:ext cx="6825343" cy="3895222"/>
          </a:xfrm>
          <a:prstGeom prst="rect">
            <a:avLst/>
          </a:prstGeom>
        </p:spPr>
      </p:pic>
      <p:sp>
        <p:nvSpPr>
          <p:cNvPr id="3" name="5 CuadroTexto"/>
          <p:cNvSpPr txBox="1"/>
          <p:nvPr/>
        </p:nvSpPr>
        <p:spPr>
          <a:xfrm>
            <a:off x="5283267" y="4562195"/>
            <a:ext cx="25922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b="1" i="1" dirty="0" smtClean="0">
                <a:solidFill>
                  <a:schemeClr val="tx1"/>
                </a:solidFill>
              </a:rPr>
              <a:t>“Grande </a:t>
            </a:r>
            <a:r>
              <a:rPr lang="es-MX" b="1" i="1" dirty="0">
                <a:solidFill>
                  <a:schemeClr val="tx1"/>
                </a:solidFill>
              </a:rPr>
              <a:t>como su </a:t>
            </a:r>
            <a:r>
              <a:rPr lang="es-MX" b="1" i="1" dirty="0" smtClean="0">
                <a:solidFill>
                  <a:schemeClr val="tx1"/>
                </a:solidFill>
              </a:rPr>
              <a:t>gente” </a:t>
            </a:r>
            <a:endParaRPr lang="es-MX" b="1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¿En que se gasta?</a:t>
            </a:r>
            <a:endParaRPr lang="es-MX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0000" y="1665514"/>
            <a:ext cx="7704000" cy="2938385"/>
          </a:xfrm>
        </p:spPr>
        <p:txBody>
          <a:bodyPr/>
          <a:lstStyle/>
          <a:p>
            <a:pPr marL="0" indent="0" algn="just">
              <a:buNone/>
            </a:pPr>
            <a:r>
              <a:rPr lang="es-ES_tradnl" sz="1400" dirty="0">
                <a:solidFill>
                  <a:schemeClr val="tx2">
                    <a:lumMod val="50000"/>
                  </a:schemeClr>
                </a:solidFill>
              </a:rPr>
              <a:t>La Clasificación por tipo de Gasto Indica en que se va a gastar el recurso como un destino final y especifico por rubros. </a:t>
            </a:r>
            <a:endParaRPr lang="es-ES_tradnl" sz="14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endParaRPr lang="es-ES_tradnl" sz="1400" dirty="0">
              <a:solidFill>
                <a:schemeClr val="tx2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r>
              <a:rPr lang="es-ES_tradnl" sz="1400" b="1" dirty="0">
                <a:solidFill>
                  <a:schemeClr val="tx2">
                    <a:lumMod val="50000"/>
                  </a:schemeClr>
                </a:solidFill>
              </a:rPr>
              <a:t>*Gasto corriente. </a:t>
            </a:r>
            <a:r>
              <a:rPr lang="es-ES_tradnl" sz="1400" dirty="0">
                <a:solidFill>
                  <a:schemeClr val="tx2">
                    <a:lumMod val="50000"/>
                  </a:schemeClr>
                </a:solidFill>
              </a:rPr>
              <a:t>Recurso que se destina al pago de servicios necesarios para servicios a la población y a la contratación de recursos humanos</a:t>
            </a:r>
            <a:r>
              <a:rPr lang="es-ES_tradnl" sz="1400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</a:p>
          <a:p>
            <a:pPr marL="0" indent="0" algn="just">
              <a:buNone/>
            </a:pPr>
            <a:endParaRPr lang="es-MX" sz="1400" dirty="0">
              <a:solidFill>
                <a:schemeClr val="tx2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r>
              <a:rPr lang="es-ES_tradnl" sz="1400" b="1" dirty="0">
                <a:solidFill>
                  <a:schemeClr val="tx2">
                    <a:lumMod val="50000"/>
                  </a:schemeClr>
                </a:solidFill>
              </a:rPr>
              <a:t>*Gasto de Capital. </a:t>
            </a:r>
            <a:r>
              <a:rPr lang="es-ES_tradnl" sz="1400" dirty="0">
                <a:solidFill>
                  <a:schemeClr val="tx2">
                    <a:lumMod val="50000"/>
                  </a:schemeClr>
                </a:solidFill>
              </a:rPr>
              <a:t>Recursos destinados a la creación de bienes que incrementan el patrimonio público, como la construcción o adquisición de infraestructura</a:t>
            </a:r>
            <a:r>
              <a:rPr lang="es-ES_tradnl" dirty="0">
                <a:solidFill>
                  <a:schemeClr val="tx2">
                    <a:lumMod val="50000"/>
                  </a:schemeClr>
                </a:solidFill>
              </a:rPr>
              <a:t>. </a:t>
            </a:r>
            <a:endParaRPr lang="es-MX" dirty="0">
              <a:solidFill>
                <a:schemeClr val="tx2">
                  <a:lumMod val="50000"/>
                </a:schemeClr>
              </a:solidFill>
            </a:endParaRPr>
          </a:p>
          <a:p>
            <a:endParaRPr lang="es-MX" dirty="0"/>
          </a:p>
        </p:txBody>
      </p:sp>
      <p:sp>
        <p:nvSpPr>
          <p:cNvPr id="4" name="5 CuadroTexto"/>
          <p:cNvSpPr txBox="1"/>
          <p:nvPr/>
        </p:nvSpPr>
        <p:spPr>
          <a:xfrm>
            <a:off x="5724916" y="4450010"/>
            <a:ext cx="25922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b="1" i="1" dirty="0" smtClean="0">
                <a:solidFill>
                  <a:schemeClr val="tx1"/>
                </a:solidFill>
              </a:rPr>
              <a:t>“Grande </a:t>
            </a:r>
            <a:r>
              <a:rPr lang="es-MX" b="1" i="1" dirty="0">
                <a:solidFill>
                  <a:schemeClr val="tx1"/>
                </a:solidFill>
              </a:rPr>
              <a:t>como su </a:t>
            </a:r>
            <a:r>
              <a:rPr lang="es-MX" b="1" i="1" dirty="0" smtClean="0">
                <a:solidFill>
                  <a:schemeClr val="tx1"/>
                </a:solidFill>
              </a:rPr>
              <a:t>gente” </a:t>
            </a:r>
            <a:endParaRPr lang="es-MX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6358859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4497</TotalTime>
  <Words>853</Words>
  <Application>Microsoft Office PowerPoint</Application>
  <PresentationFormat>Presentación en pantalla (16:9)</PresentationFormat>
  <Paragraphs>121</Paragraphs>
  <Slides>15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4" baseType="lpstr">
      <vt:lpstr>Arial</vt:lpstr>
      <vt:lpstr>Calibri Light</vt:lpstr>
      <vt:lpstr>Maven Pro</vt:lpstr>
      <vt:lpstr>Roboto Condensed Light</vt:lpstr>
      <vt:lpstr>Rockwell</vt:lpstr>
      <vt:lpstr>Times</vt:lpstr>
      <vt:lpstr>Times New Roman</vt:lpstr>
      <vt:lpstr>Wingdings</vt:lpstr>
      <vt:lpstr>Atlas</vt:lpstr>
      <vt:lpstr>Presupuesto Ciudadano 2023</vt:lpstr>
      <vt:lpstr>¿Que es la Ley de Ingresos?</vt:lpstr>
      <vt:lpstr>Importancia de la Ley de Ingresos </vt:lpstr>
      <vt:lpstr>¿De donde obtiene el Municipio sus ingresos?</vt:lpstr>
      <vt:lpstr>Presentación de PowerPoint</vt:lpstr>
      <vt:lpstr>¿Qué es el presupuesto de egresos y su importancia?</vt:lpstr>
      <vt:lpstr>¿Para que se gasta?</vt:lpstr>
      <vt:lpstr>Presentación de PowerPoint</vt:lpstr>
      <vt:lpstr>¿En que se gasta?</vt:lpstr>
      <vt:lpstr>Presentación de PowerPoint</vt:lpstr>
      <vt:lpstr>¿Cómo se gasta?</vt:lpstr>
      <vt:lpstr>Presentación de PowerPoint</vt:lpstr>
      <vt:lpstr>Presentación de PowerPoint</vt:lpstr>
      <vt:lpstr>¿Cómo se esta trabajando el presupuesto?</vt:lpstr>
      <vt:lpstr>Visítenos en la Pagina oficial de Huimanguillo.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Presupuesto ciudadano 2023</dc:title>
  <dc:creator>PROGRAMACION-08</dc:creator>
  <cp:lastModifiedBy>PROGRAMACION-08</cp:lastModifiedBy>
  <cp:revision>16</cp:revision>
  <dcterms:modified xsi:type="dcterms:W3CDTF">2023-06-06T21:56:27Z</dcterms:modified>
</cp:coreProperties>
</file>